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5"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123"/>
    <a:srgbClr val="C8A45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80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257233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35506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89005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81821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5BCAD085-E8A6-8845-BD4E-CB4CCA059FC4}"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1755596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BCAD085-E8A6-8845-BD4E-CB4CCA059FC4}" type="datetimeFigureOut">
              <a:rPr lang="en-US" smtClean="0"/>
              <a:t>1/27/2026</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63620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5BCAD085-E8A6-8845-BD4E-CB4CCA059FC4}"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266735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78615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98371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5BCAD085-E8A6-8845-BD4E-CB4CCA059FC4}" type="datetimeFigureOut">
              <a:rPr lang="en-US" smtClean="0"/>
              <a:t>1/27/2026</a:t>
            </a:fld>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48338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5BCAD085-E8A6-8845-BD4E-CB4CCA059FC4}" type="datetimeFigureOut">
              <a:rPr lang="en-US" smtClean="0"/>
              <a:t>1/27/2026</a:t>
            </a:fld>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4719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8A45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5BCAD085-E8A6-8845-BD4E-CB4CCA059FC4}" type="datetimeFigureOut">
              <a:rPr lang="en-US" smtClean="0"/>
              <a:t>1/27/2026</a:t>
            </a:fld>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34063878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2240" y="403123"/>
            <a:ext cx="6939520" cy="4336025"/>
          </a:xfrm>
          <a:solidFill>
            <a:srgbClr val="0F3123"/>
          </a:solidFill>
        </p:spPr>
        <p:txBody>
          <a:bodyPr>
            <a:normAutofit/>
          </a:bodyPr>
          <a:lstStyle/>
          <a:p>
            <a:r>
              <a:rPr sz="3000" b="1" dirty="0" err="1">
                <a:solidFill>
                  <a:schemeClr val="tx1"/>
                </a:solidFill>
                <a:latin typeface="Arial" panose="020B0604020202020204" pitchFamily="34" charset="0"/>
                <a:cs typeface="Arial" panose="020B0604020202020204" pitchFamily="34" charset="0"/>
              </a:rPr>
              <a:t>Modificări</a:t>
            </a:r>
            <a:r>
              <a:rPr sz="3000" b="1" dirty="0">
                <a:solidFill>
                  <a:schemeClr val="tx1"/>
                </a:solidFill>
                <a:latin typeface="Arial" panose="020B0604020202020204" pitchFamily="34" charset="0"/>
                <a:cs typeface="Arial" panose="020B0604020202020204" pitchFamily="34" charset="0"/>
              </a:rPr>
              <a:t> </a:t>
            </a:r>
            <a:r>
              <a:rPr sz="3000" b="1" dirty="0" err="1">
                <a:solidFill>
                  <a:schemeClr val="tx1"/>
                </a:solidFill>
                <a:latin typeface="Arial" panose="020B0604020202020204" pitchFamily="34" charset="0"/>
                <a:cs typeface="Arial" panose="020B0604020202020204" pitchFamily="34" charset="0"/>
              </a:rPr>
              <a:t>fiscale</a:t>
            </a:r>
            <a:r>
              <a:rPr sz="3000" b="1" dirty="0">
                <a:solidFill>
                  <a:schemeClr val="tx1"/>
                </a:solidFill>
                <a:latin typeface="Arial" panose="020B0604020202020204" pitchFamily="34" charset="0"/>
                <a:cs typeface="Arial" panose="020B0604020202020204" pitchFamily="34" charset="0"/>
              </a:rPr>
              <a:t> </a:t>
            </a:r>
            <a:r>
              <a:rPr sz="3000" b="1" dirty="0" err="1">
                <a:solidFill>
                  <a:schemeClr val="tx1"/>
                </a:solidFill>
                <a:latin typeface="Arial" panose="020B0604020202020204" pitchFamily="34" charset="0"/>
                <a:cs typeface="Arial" panose="020B0604020202020204" pitchFamily="34" charset="0"/>
              </a:rPr>
              <a:t>și</a:t>
            </a:r>
            <a:r>
              <a:rPr sz="3000" b="1" dirty="0">
                <a:solidFill>
                  <a:schemeClr val="tx1"/>
                </a:solidFill>
                <a:latin typeface="Arial" panose="020B0604020202020204" pitchFamily="34" charset="0"/>
                <a:cs typeface="Arial" panose="020B0604020202020204" pitchFamily="34" charset="0"/>
              </a:rPr>
              <a:t> legislative</a:t>
            </a:r>
            <a:r>
              <a:rPr lang="ro-RO" sz="3000" b="1" dirty="0">
                <a:solidFill>
                  <a:schemeClr val="tx1"/>
                </a:solidFill>
                <a:latin typeface="Arial" panose="020B0604020202020204" pitchFamily="34" charset="0"/>
                <a:cs typeface="Arial" panose="020B0604020202020204" pitchFamily="34" charset="0"/>
              </a:rPr>
              <a:t> </a:t>
            </a:r>
            <a:r>
              <a:rPr sz="3000" b="1" dirty="0" err="1">
                <a:solidFill>
                  <a:schemeClr val="tx1"/>
                </a:solidFill>
                <a:latin typeface="Arial" panose="020B0604020202020204" pitchFamily="34" charset="0"/>
                <a:cs typeface="Arial" panose="020B0604020202020204" pitchFamily="34" charset="0"/>
              </a:rPr>
              <a:t>aplicabil</a:t>
            </a:r>
            <a:r>
              <a:rPr lang="ro-RO" sz="3000" b="1" dirty="0">
                <a:solidFill>
                  <a:schemeClr val="tx1"/>
                </a:solidFill>
                <a:latin typeface="Arial" panose="020B0604020202020204" pitchFamily="34" charset="0"/>
                <a:cs typeface="Arial" panose="020B0604020202020204" pitchFamily="34" charset="0"/>
              </a:rPr>
              <a:t>E</a:t>
            </a:r>
            <a:r>
              <a:rPr sz="3000" b="1" dirty="0">
                <a:solidFill>
                  <a:schemeClr val="tx1"/>
                </a:solidFill>
                <a:latin typeface="Arial" panose="020B0604020202020204" pitchFamily="34" charset="0"/>
                <a:cs typeface="Arial" panose="020B0604020202020204" pitchFamily="34" charset="0"/>
              </a:rPr>
              <a:t> din</a:t>
            </a:r>
            <a:br>
              <a:rPr lang="ro-RO" b="1" dirty="0">
                <a:solidFill>
                  <a:schemeClr val="tx1"/>
                </a:solidFill>
              </a:rPr>
            </a:br>
            <a:r>
              <a:rPr b="1" dirty="0" err="1">
                <a:solidFill>
                  <a:schemeClr val="tx1"/>
                </a:solidFill>
              </a:rPr>
              <a:t>ianuarie</a:t>
            </a:r>
            <a:r>
              <a:rPr b="1" dirty="0">
                <a:solidFill>
                  <a:schemeClr val="tx1"/>
                </a:solidFill>
              </a:rPr>
              <a:t> 2026</a:t>
            </a:r>
            <a:br>
              <a:rPr lang="ro-RO" b="1" dirty="0">
                <a:solidFill>
                  <a:schemeClr val="tx1"/>
                </a:solidFill>
              </a:rPr>
            </a:br>
            <a:br>
              <a:rPr lang="ro-RO" b="1" dirty="0">
                <a:solidFill>
                  <a:schemeClr val="tx1"/>
                </a:solidFill>
              </a:rPr>
            </a:br>
            <a:br>
              <a:rPr lang="ro-RO" b="1" dirty="0">
                <a:solidFill>
                  <a:schemeClr val="tx1"/>
                </a:solidFill>
              </a:rPr>
            </a:br>
            <a:br>
              <a:rPr lang="ro-RO" b="1" dirty="0">
                <a:solidFill>
                  <a:schemeClr val="tx1"/>
                </a:solidFill>
              </a:rPr>
            </a:br>
            <a:endParaRPr b="1" dirty="0">
              <a:solidFill>
                <a:schemeClr val="tx1"/>
              </a:solidFill>
            </a:endParaRPr>
          </a:p>
        </p:txBody>
      </p:sp>
      <p:sp>
        <p:nvSpPr>
          <p:cNvPr id="3" name="Subtitle 2"/>
          <p:cNvSpPr>
            <a:spLocks noGrp="1"/>
          </p:cNvSpPr>
          <p:nvPr>
            <p:ph type="subTitle" idx="1"/>
          </p:nvPr>
        </p:nvSpPr>
        <p:spPr>
          <a:xfrm>
            <a:off x="2021396" y="5129292"/>
            <a:ext cx="5101209" cy="1239894"/>
          </a:xfrm>
        </p:spPr>
        <p:txBody>
          <a:bodyPr>
            <a:normAutofit/>
          </a:bodyPr>
          <a:lstStyle/>
          <a:p>
            <a:pPr>
              <a:spcBef>
                <a:spcPts val="0"/>
              </a:spcBef>
            </a:pPr>
            <a:r>
              <a:rPr sz="3200" b="1" dirty="0" err="1">
                <a:solidFill>
                  <a:schemeClr val="bg1"/>
                </a:solidFill>
                <a:latin typeface="Arial" panose="020B0604020202020204" pitchFamily="34" charset="0"/>
                <a:cs typeface="Arial" panose="020B0604020202020204" pitchFamily="34" charset="0"/>
              </a:rPr>
              <a:t>Prezentare</a:t>
            </a:r>
            <a:r>
              <a:rPr sz="3200" b="1" dirty="0">
                <a:solidFill>
                  <a:schemeClr val="bg1"/>
                </a:solidFill>
                <a:latin typeface="Arial" panose="020B0604020202020204" pitchFamily="34" charset="0"/>
                <a:cs typeface="Arial" panose="020B0604020202020204" pitchFamily="34" charset="0"/>
              </a:rPr>
              <a:t> </a:t>
            </a:r>
            <a:r>
              <a:rPr sz="3200" b="1" dirty="0" err="1">
                <a:solidFill>
                  <a:schemeClr val="bg1"/>
                </a:solidFill>
                <a:latin typeface="Arial" panose="020B0604020202020204" pitchFamily="34" charset="0"/>
                <a:cs typeface="Arial" panose="020B0604020202020204" pitchFamily="34" charset="0"/>
              </a:rPr>
              <a:t>informativă</a:t>
            </a:r>
            <a:endParaRPr sz="3200" b="1" dirty="0">
              <a:solidFill>
                <a:schemeClr val="bg1"/>
              </a:solidFill>
              <a:latin typeface="Arial" panose="020B0604020202020204" pitchFamily="34" charset="0"/>
              <a:cs typeface="Arial" panose="020B0604020202020204" pitchFamily="34" charset="0"/>
            </a:endParaRPr>
          </a:p>
          <a:p>
            <a:pPr>
              <a:spcBef>
                <a:spcPts val="0"/>
              </a:spcBef>
            </a:pPr>
            <a:r>
              <a:rPr sz="3200" b="1" dirty="0">
                <a:solidFill>
                  <a:schemeClr val="bg1"/>
                </a:solidFill>
                <a:latin typeface="Arial" panose="020B0604020202020204" pitchFamily="34" charset="0"/>
                <a:cs typeface="Arial" panose="020B0604020202020204" pitchFamily="34" charset="0"/>
              </a:rPr>
              <a:t>Club Afaceri.ro Craiova</a:t>
            </a:r>
          </a:p>
        </p:txBody>
      </p:sp>
      <p:pic>
        <p:nvPicPr>
          <p:cNvPr id="5" name="Picture 4">
            <a:extLst>
              <a:ext uri="{FF2B5EF4-FFF2-40B4-BE49-F238E27FC236}">
                <a16:creationId xmlns:a16="http://schemas.microsoft.com/office/drawing/2014/main" id="{EAAEBB96-B128-4C0F-D8F7-A2674AA95C77}"/>
              </a:ext>
            </a:extLst>
          </p:cNvPr>
          <p:cNvPicPr>
            <a:picLocks noChangeAspect="1"/>
          </p:cNvPicPr>
          <p:nvPr/>
        </p:nvPicPr>
        <p:blipFill>
          <a:blip r:embed="rId2"/>
          <a:stretch>
            <a:fillRect/>
          </a:stretch>
        </p:blipFill>
        <p:spPr>
          <a:xfrm>
            <a:off x="3682181" y="2556628"/>
            <a:ext cx="1779638" cy="174474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05E47-FBD1-3F7A-E1BD-6EB86DDBFA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9AF819-EFD9-63E8-7B16-4D7AE72637CA}"/>
              </a:ext>
            </a:extLst>
          </p:cNvPr>
          <p:cNvSpPr>
            <a:spLocks noGrp="1"/>
          </p:cNvSpPr>
          <p:nvPr>
            <p:ph type="title"/>
          </p:nvPr>
        </p:nvSpPr>
        <p:spPr>
          <a:xfrm>
            <a:off x="1" y="2"/>
            <a:ext cx="9144000" cy="2576050"/>
          </a:xfrm>
          <a:solidFill>
            <a:srgbClr val="0F3123"/>
          </a:solidFill>
        </p:spPr>
        <p:txBody>
          <a:bodyPr>
            <a:normAutofit/>
          </a:bodyPr>
          <a:lstStyle/>
          <a:p>
            <a:pPr marL="360000" indent="457200" algn="l"/>
            <a:r>
              <a:rPr lang="en-US" sz="2400" b="1" cap="none" dirty="0">
                <a:solidFill>
                  <a:schemeClr val="bg1"/>
                </a:solidFill>
                <a:latin typeface="Arial" panose="020B0604020202020204" pitchFamily="34" charset="0"/>
                <a:cs typeface="Arial" panose="020B0604020202020204" pitchFamily="34" charset="0"/>
              </a:rPr>
              <a:t>7.</a:t>
            </a:r>
            <a:r>
              <a:rPr lang="ro-RO" sz="2400" b="1" cap="none" dirty="0">
                <a:solidFill>
                  <a:schemeClr val="bg1"/>
                </a:solidFill>
                <a:latin typeface="Arial" panose="020B0604020202020204" pitchFamily="34" charset="0"/>
                <a:cs typeface="Arial" panose="020B0604020202020204" pitchFamily="34" charset="0"/>
              </a:rPr>
              <a:t> D</a:t>
            </a:r>
            <a:r>
              <a:rPr lang="en-US" sz="2400" b="1" cap="none" dirty="0" err="1">
                <a:solidFill>
                  <a:schemeClr val="bg1"/>
                </a:solidFill>
                <a:latin typeface="Arial" panose="020B0604020202020204" pitchFamily="34" charset="0"/>
                <a:cs typeface="Arial" panose="020B0604020202020204" pitchFamily="34" charset="0"/>
              </a:rPr>
              <a:t>ividende</a:t>
            </a:r>
            <a:r>
              <a:rPr lang="en-US"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împrumuturi</a:t>
            </a:r>
            <a:br>
              <a:rPr lang="ro-RO" sz="2400" cap="none" dirty="0">
                <a:solidFill>
                  <a:schemeClr val="bg1"/>
                </a:solidFill>
                <a:latin typeface="Arial" panose="020B0604020202020204" pitchFamily="34" charset="0"/>
                <a:cs typeface="Arial" panose="020B0604020202020204" pitchFamily="34" charset="0"/>
              </a:rPr>
            </a:br>
            <a:r>
              <a:rPr lang="ro-RO" sz="2200" cap="none" dirty="0">
                <a:solidFill>
                  <a:schemeClr val="bg1"/>
                </a:solidFill>
                <a:latin typeface="Arial" panose="020B0604020202020204" pitchFamily="34" charset="0"/>
                <a:cs typeface="Arial" panose="020B0604020202020204" pitchFamily="34" charset="0"/>
              </a:rPr>
              <a:t>S</a:t>
            </a:r>
            <a:r>
              <a:rPr lang="en-US" sz="2200" cap="none" dirty="0" err="1">
                <a:solidFill>
                  <a:schemeClr val="bg1"/>
                </a:solidFill>
                <a:latin typeface="Arial" panose="020B0604020202020204" pitchFamily="34" charset="0"/>
                <a:cs typeface="Arial" panose="020B0604020202020204" pitchFamily="34" charset="0"/>
              </a:rPr>
              <a:t>ociet</a:t>
            </a:r>
            <a:r>
              <a:rPr lang="ro-RO" sz="2200" cap="none" dirty="0" err="1">
                <a:solidFill>
                  <a:schemeClr val="bg1"/>
                </a:solidFill>
                <a:latin typeface="Arial" panose="020B0604020202020204" pitchFamily="34" charset="0"/>
                <a:cs typeface="Arial" panose="020B0604020202020204" pitchFamily="34" charset="0"/>
              </a:rPr>
              <a:t>ăț</a:t>
            </a:r>
            <a:r>
              <a:rPr lang="en-US" sz="2200" cap="none" dirty="0" err="1">
                <a:solidFill>
                  <a:schemeClr val="bg1"/>
                </a:solidFill>
                <a:latin typeface="Arial" panose="020B0604020202020204" pitchFamily="34" charset="0"/>
                <a:cs typeface="Arial" panose="020B0604020202020204" pitchFamily="34" charset="0"/>
              </a:rPr>
              <a:t>ile</a:t>
            </a:r>
            <a:r>
              <a:rPr lang="en-US" sz="2200" cap="none" dirty="0">
                <a:solidFill>
                  <a:schemeClr val="bg1"/>
                </a:solidFill>
                <a:latin typeface="Arial" panose="020B0604020202020204" pitchFamily="34" charset="0"/>
                <a:cs typeface="Arial" panose="020B0604020202020204" pitchFamily="34" charset="0"/>
              </a:rPr>
              <a:t> care </a:t>
            </a:r>
            <a:r>
              <a:rPr lang="en-US" sz="2200" cap="none" dirty="0" err="1">
                <a:solidFill>
                  <a:schemeClr val="bg1"/>
                </a:solidFill>
                <a:latin typeface="Arial" panose="020B0604020202020204" pitchFamily="34" charset="0"/>
                <a:cs typeface="Arial" panose="020B0604020202020204" pitchFamily="34" charset="0"/>
              </a:rPr>
              <a:t>distribuie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dividende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interimare</a:t>
            </a:r>
            <a:r>
              <a:rPr lang="en-US" sz="2200" cap="none" dirty="0">
                <a:solidFill>
                  <a:schemeClr val="bg1"/>
                </a:solidFill>
                <a:latin typeface="Arial" panose="020B0604020202020204" pitchFamily="34" charset="0"/>
                <a:cs typeface="Arial" panose="020B0604020202020204" pitchFamily="34" charset="0"/>
              </a:rPr>
              <a:t> nu pot </a:t>
            </a:r>
            <a:r>
              <a:rPr lang="en-US" sz="2200" cap="none" dirty="0" err="1">
                <a:solidFill>
                  <a:schemeClr val="bg1"/>
                </a:solidFill>
                <a:latin typeface="Arial" panose="020B0604020202020204" pitchFamily="34" charset="0"/>
                <a:cs typeface="Arial" panose="020B0604020202020204" pitchFamily="34" charset="0"/>
              </a:rPr>
              <a:t>acorda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imprumuturi</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asociatilor</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pana</a:t>
            </a:r>
            <a:r>
              <a:rPr lang="en-US" sz="2200" cap="none" dirty="0">
                <a:solidFill>
                  <a:schemeClr val="bg1"/>
                </a:solidFill>
                <a:latin typeface="Arial" panose="020B0604020202020204" pitchFamily="34" charset="0"/>
                <a:cs typeface="Arial" panose="020B0604020202020204" pitchFamily="34" charset="0"/>
              </a:rPr>
              <a:t> la </a:t>
            </a:r>
            <a:r>
              <a:rPr lang="en-US" sz="2200" cap="none" dirty="0" err="1">
                <a:solidFill>
                  <a:schemeClr val="bg1"/>
                </a:solidFill>
                <a:latin typeface="Arial" panose="020B0604020202020204" pitchFamily="34" charset="0"/>
                <a:cs typeface="Arial" panose="020B0604020202020204" pitchFamily="34" charset="0"/>
              </a:rPr>
              <a:t>regularizarea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acestora</a:t>
            </a:r>
            <a:r>
              <a:rPr lang="en-US" sz="2200" cap="none" dirty="0">
                <a:solidFill>
                  <a:schemeClr val="bg1"/>
                </a:solidFill>
                <a:latin typeface="Arial" panose="020B0604020202020204" pitchFamily="34" charset="0"/>
                <a:cs typeface="Arial" panose="020B0604020202020204" pitchFamily="34" charset="0"/>
              </a:rPr>
              <a:t>. in plus, </a:t>
            </a:r>
            <a:r>
              <a:rPr lang="en-US" sz="2200" cap="none" dirty="0" err="1">
                <a:solidFill>
                  <a:schemeClr val="bg1"/>
                </a:solidFill>
                <a:latin typeface="Arial" panose="020B0604020202020204" pitchFamily="34" charset="0"/>
                <a:cs typeface="Arial" panose="020B0604020202020204" pitchFamily="34" charset="0"/>
              </a:rPr>
              <a:t>daca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activul</a:t>
            </a:r>
            <a:r>
              <a:rPr lang="en-US" sz="2200" cap="none" dirty="0">
                <a:solidFill>
                  <a:schemeClr val="bg1"/>
                </a:solidFill>
                <a:latin typeface="Arial" panose="020B0604020202020204" pitchFamily="34" charset="0"/>
                <a:cs typeface="Arial" panose="020B0604020202020204" pitchFamily="34" charset="0"/>
              </a:rPr>
              <a:t> net </a:t>
            </a:r>
            <a:r>
              <a:rPr lang="en-US" sz="2200" cap="none" dirty="0" err="1">
                <a:solidFill>
                  <a:schemeClr val="bg1"/>
                </a:solidFill>
                <a:latin typeface="Arial" panose="020B0604020202020204" pitchFamily="34" charset="0"/>
                <a:cs typeface="Arial" panose="020B0604020202020204" pitchFamily="34" charset="0"/>
              </a:rPr>
              <a:t>este</a:t>
            </a:r>
            <a:r>
              <a:rPr lang="en-US" sz="2200" cap="none" dirty="0">
                <a:solidFill>
                  <a:schemeClr val="bg1"/>
                </a:solidFill>
                <a:latin typeface="Arial" panose="020B0604020202020204" pitchFamily="34" charset="0"/>
                <a:cs typeface="Arial" panose="020B0604020202020204" pitchFamily="34" charset="0"/>
              </a:rPr>
              <a:t> sub </a:t>
            </a:r>
            <a:r>
              <a:rPr lang="en-US" sz="2200" cap="none" dirty="0" err="1">
                <a:solidFill>
                  <a:schemeClr val="bg1"/>
                </a:solidFill>
                <a:latin typeface="Arial" panose="020B0604020202020204" pitchFamily="34" charset="0"/>
                <a:cs typeface="Arial" panose="020B0604020202020204" pitchFamily="34" charset="0"/>
              </a:rPr>
              <a:t>jumatate</a:t>
            </a:r>
            <a:r>
              <a:rPr lang="en-US" sz="2200" cap="none" dirty="0">
                <a:solidFill>
                  <a:schemeClr val="bg1"/>
                </a:solidFill>
                <a:latin typeface="Arial" panose="020B0604020202020204" pitchFamily="34" charset="0"/>
                <a:cs typeface="Arial" panose="020B0604020202020204" pitchFamily="34" charset="0"/>
              </a:rPr>
              <a:t> din </a:t>
            </a:r>
            <a:r>
              <a:rPr lang="en-US" sz="2200" cap="none" dirty="0" err="1">
                <a:solidFill>
                  <a:schemeClr val="bg1"/>
                </a:solidFill>
                <a:latin typeface="Arial" panose="020B0604020202020204" pitchFamily="34" charset="0"/>
                <a:cs typeface="Arial" panose="020B0604020202020204" pitchFamily="34" charset="0"/>
              </a:rPr>
              <a:t>capitalul</a:t>
            </a:r>
            <a:r>
              <a:rPr lang="en-US" sz="2200" cap="none" dirty="0">
                <a:solidFill>
                  <a:schemeClr val="bg1"/>
                </a:solidFill>
                <a:latin typeface="Arial" panose="020B0604020202020204" pitchFamily="34" charset="0"/>
                <a:cs typeface="Arial" panose="020B0604020202020204" pitchFamily="34" charset="0"/>
              </a:rPr>
              <a:t> social, apar </a:t>
            </a:r>
            <a:r>
              <a:rPr lang="en-US" sz="2200" cap="none" dirty="0" err="1">
                <a:solidFill>
                  <a:schemeClr val="bg1"/>
                </a:solidFill>
                <a:latin typeface="Arial" panose="020B0604020202020204" pitchFamily="34" charset="0"/>
                <a:cs typeface="Arial" panose="020B0604020202020204" pitchFamily="34" charset="0"/>
              </a:rPr>
              <a:t>restrictii</a:t>
            </a:r>
            <a:r>
              <a:rPr lang="en-US" sz="2200" cap="none" dirty="0">
                <a:solidFill>
                  <a:schemeClr val="bg1"/>
                </a:solidFill>
                <a:latin typeface="Arial" panose="020B0604020202020204" pitchFamily="34" charset="0"/>
                <a:cs typeface="Arial" panose="020B0604020202020204" pitchFamily="34" charset="0"/>
              </a:rPr>
              <a:t> severe.</a:t>
            </a:r>
            <a:endParaRPr lang="ro-RO" sz="2200" cap="none"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4664839-CDC2-470A-67B1-BAD4EA25C3A6}"/>
              </a:ext>
            </a:extLst>
          </p:cNvPr>
          <p:cNvSpPr>
            <a:spLocks noGrp="1"/>
          </p:cNvSpPr>
          <p:nvPr>
            <p:ph idx="1"/>
          </p:nvPr>
        </p:nvSpPr>
        <p:spPr>
          <a:xfrm>
            <a:off x="1" y="2753032"/>
            <a:ext cx="9144000" cy="4104969"/>
          </a:xfrm>
        </p:spPr>
        <p:txBody>
          <a:bodyPr>
            <a:noAutofit/>
          </a:bodyPr>
          <a:lstStyle/>
          <a:p>
            <a:pPr marL="0" indent="0">
              <a:buNone/>
            </a:pPr>
            <a:r>
              <a:rPr lang="en-US" sz="1400" dirty="0">
                <a:solidFill>
                  <a:schemeClr val="tx1"/>
                </a:solidFill>
                <a:latin typeface="Arial" panose="020B0604020202020204" pitchFamily="34" charset="0"/>
                <a:cs typeface="Arial" panose="020B0604020202020204" pitchFamily="34" charset="0"/>
              </a:rPr>
              <a:t>1.</a:t>
            </a:r>
            <a:r>
              <a:rPr lang="ro-RO"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Societățile</a:t>
            </a:r>
            <a:r>
              <a:rPr lang="en-US" sz="1400" dirty="0">
                <a:solidFill>
                  <a:schemeClr val="tx1"/>
                </a:solidFill>
                <a:latin typeface="Arial" panose="020B0604020202020204" pitchFamily="34" charset="0"/>
                <a:cs typeface="Arial" panose="020B0604020202020204" pitchFamily="34" charset="0"/>
              </a:rPr>
              <a:t> care </a:t>
            </a:r>
            <a:r>
              <a:rPr lang="en-US" sz="1400" dirty="0" err="1">
                <a:solidFill>
                  <a:schemeClr val="tx1"/>
                </a:solidFill>
                <a:latin typeface="Arial" panose="020B0604020202020204" pitchFamily="34" charset="0"/>
                <a:cs typeface="Arial" panose="020B0604020202020204" pitchFamily="34" charset="0"/>
              </a:rPr>
              <a:t>distribuie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trimestrial</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dividende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potrivit</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legii</a:t>
            </a:r>
            <a:r>
              <a:rPr lang="en-US" sz="1400" dirty="0">
                <a:solidFill>
                  <a:schemeClr val="tx1"/>
                </a:solidFill>
                <a:latin typeface="Arial" panose="020B0604020202020204" pitchFamily="34" charset="0"/>
                <a:cs typeface="Arial" panose="020B0604020202020204" pitchFamily="34" charset="0"/>
              </a:rPr>
              <a:t>, nu pot </a:t>
            </a:r>
            <a:r>
              <a:rPr lang="en-US" sz="1400" dirty="0" err="1">
                <a:solidFill>
                  <a:schemeClr val="tx1"/>
                </a:solidFill>
                <a:latin typeface="Arial" panose="020B0604020202020204" pitchFamily="34" charset="0"/>
                <a:cs typeface="Arial" panose="020B0604020202020204" pitchFamily="34" charset="0"/>
              </a:rPr>
              <a:t>acorda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acționarilor</a:t>
            </a:r>
            <a:r>
              <a:rPr lang="en-US" sz="1400" dirty="0">
                <a:solidFill>
                  <a:schemeClr val="tx1"/>
                </a:solidFill>
                <a:latin typeface="Arial" panose="020B0604020202020204" pitchFamily="34" charset="0"/>
                <a:cs typeface="Arial" panose="020B0604020202020204" pitchFamily="34" charset="0"/>
              </a:rPr>
              <a:t> sau </a:t>
            </a:r>
            <a:r>
              <a:rPr lang="en-US" sz="1400" dirty="0" err="1">
                <a:solidFill>
                  <a:schemeClr val="tx1"/>
                </a:solidFill>
                <a:latin typeface="Arial" panose="020B0604020202020204" pitchFamily="34" charset="0"/>
                <a:cs typeface="Arial" panose="020B0604020202020204" pitchFamily="34" charset="0"/>
              </a:rPr>
              <a:t>asociaților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după</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caz</a:t>
            </a:r>
            <a:r>
              <a:rPr lang="en-US" sz="1400" dirty="0">
                <a:solidFill>
                  <a:schemeClr val="tx1"/>
                </a:solidFill>
                <a:latin typeface="Arial" panose="020B0604020202020204" pitchFamily="34" charset="0"/>
                <a:cs typeface="Arial" panose="020B0604020202020204" pitchFamily="34" charset="0"/>
              </a:rPr>
              <a:t>, sau </a:t>
            </a:r>
            <a:r>
              <a:rPr lang="en-US" sz="1400" dirty="0" err="1">
                <a:solidFill>
                  <a:schemeClr val="tx1"/>
                </a:solidFill>
                <a:latin typeface="Arial" panose="020B0604020202020204" pitchFamily="34" charset="0"/>
                <a:cs typeface="Arial" panose="020B0604020202020204" pitchFamily="34" charset="0"/>
              </a:rPr>
              <a:t>altor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persoane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afiliate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așa</a:t>
            </a:r>
            <a:r>
              <a:rPr lang="en-US" sz="1400" dirty="0">
                <a:solidFill>
                  <a:schemeClr val="tx1"/>
                </a:solidFill>
                <a:latin typeface="Arial" panose="020B0604020202020204" pitchFamily="34" charset="0"/>
                <a:cs typeface="Arial" panose="020B0604020202020204" pitchFamily="34" charset="0"/>
              </a:rPr>
              <a:t> cum sunt definite conform </a:t>
            </a:r>
            <a:r>
              <a:rPr lang="en-US" sz="1400" dirty="0" err="1">
                <a:solidFill>
                  <a:schemeClr val="tx1"/>
                </a:solidFill>
                <a:latin typeface="Arial" panose="020B0604020202020204" pitchFamily="34" charset="0"/>
                <a:cs typeface="Arial" panose="020B0604020202020204" pitchFamily="34" charset="0"/>
              </a:rPr>
              <a:t>reglementărilor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contabile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aplicabile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împrumuturi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până</a:t>
            </a:r>
            <a:r>
              <a:rPr lang="en-US" sz="1400" dirty="0">
                <a:solidFill>
                  <a:schemeClr val="tx1"/>
                </a:solidFill>
                <a:latin typeface="Arial" panose="020B0604020202020204" pitchFamily="34" charset="0"/>
                <a:cs typeface="Arial" panose="020B0604020202020204" pitchFamily="34" charset="0"/>
              </a:rPr>
              <a:t> la </a:t>
            </a:r>
            <a:r>
              <a:rPr lang="en-US" sz="1400" dirty="0" err="1">
                <a:solidFill>
                  <a:schemeClr val="tx1"/>
                </a:solidFill>
                <a:latin typeface="Arial" panose="020B0604020202020204" pitchFamily="34" charset="0"/>
                <a:cs typeface="Arial" panose="020B0604020202020204" pitchFamily="34" charset="0"/>
              </a:rPr>
              <a:t>regularizarea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diferențelor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rezultate</a:t>
            </a:r>
            <a:r>
              <a:rPr lang="en-US" sz="1400" dirty="0">
                <a:solidFill>
                  <a:schemeClr val="tx1"/>
                </a:solidFill>
                <a:latin typeface="Arial" panose="020B0604020202020204" pitchFamily="34" charset="0"/>
                <a:cs typeface="Arial" panose="020B0604020202020204" pitchFamily="34" charset="0"/>
              </a:rPr>
              <a:t> din </a:t>
            </a:r>
            <a:r>
              <a:rPr lang="en-US" sz="1400" dirty="0" err="1">
                <a:solidFill>
                  <a:schemeClr val="tx1"/>
                </a:solidFill>
                <a:latin typeface="Arial" panose="020B0604020202020204" pitchFamily="34" charset="0"/>
                <a:cs typeface="Arial" panose="020B0604020202020204" pitchFamily="34" charset="0"/>
              </a:rPr>
              <a:t>distribuirea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dividendelor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în</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cursul</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anului</a:t>
            </a:r>
            <a:r>
              <a:rPr lang="en-US" sz="1400" dirty="0">
                <a:solidFill>
                  <a:schemeClr val="tx1"/>
                </a:solidFill>
                <a:latin typeface="Arial" panose="020B0604020202020204" pitchFamily="34" charset="0"/>
                <a:cs typeface="Arial" panose="020B0604020202020204" pitchFamily="34" charset="0"/>
              </a:rPr>
              <a:t>.</a:t>
            </a:r>
            <a:endParaRPr lang="ro-RO" sz="1400" dirty="0">
              <a:solidFill>
                <a:schemeClr val="tx1"/>
              </a:solidFill>
              <a:latin typeface="Arial" panose="020B0604020202020204" pitchFamily="34" charset="0"/>
              <a:cs typeface="Arial" panose="020B0604020202020204" pitchFamily="34" charset="0"/>
            </a:endParaRPr>
          </a:p>
          <a:p>
            <a:pPr marL="0" indent="0">
              <a:buNone/>
            </a:pPr>
            <a:r>
              <a:rPr lang="en-US" sz="1400" dirty="0">
                <a:solidFill>
                  <a:schemeClr val="tx1"/>
                </a:solidFill>
                <a:latin typeface="Arial" panose="020B0604020202020204" pitchFamily="34" charset="0"/>
                <a:cs typeface="Arial" panose="020B0604020202020204" pitchFamily="34" charset="0"/>
              </a:rPr>
              <a:t>2.</a:t>
            </a:r>
            <a:r>
              <a:rPr lang="ro-RO"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Societățile</a:t>
            </a:r>
            <a:r>
              <a:rPr lang="en-US" sz="1400" dirty="0">
                <a:solidFill>
                  <a:schemeClr val="tx1"/>
                </a:solidFill>
                <a:latin typeface="Arial" panose="020B0604020202020204" pitchFamily="34" charset="0"/>
                <a:cs typeface="Arial" panose="020B0604020202020204" pitchFamily="34" charset="0"/>
              </a:rPr>
              <a:t> care, pe </a:t>
            </a:r>
            <a:r>
              <a:rPr lang="en-US" sz="1400" dirty="0" err="1">
                <a:solidFill>
                  <a:schemeClr val="tx1"/>
                </a:solidFill>
                <a:latin typeface="Arial" panose="020B0604020202020204" pitchFamily="34" charset="0"/>
                <a:cs typeface="Arial" panose="020B0604020202020204" pitchFamily="34" charset="0"/>
              </a:rPr>
              <a:t>baza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situațiilor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financiare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anuale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aprobate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potrivit</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legii</a:t>
            </a:r>
            <a:r>
              <a:rPr lang="en-US" sz="1400" dirty="0">
                <a:solidFill>
                  <a:schemeClr val="tx1"/>
                </a:solidFill>
                <a:latin typeface="Arial" panose="020B0604020202020204" pitchFamily="34" charset="0"/>
                <a:cs typeface="Arial" panose="020B0604020202020204" pitchFamily="34" charset="0"/>
              </a:rPr>
              <a:t>, au o </a:t>
            </a:r>
            <a:r>
              <a:rPr lang="en-US" sz="1400" dirty="0" err="1">
                <a:solidFill>
                  <a:schemeClr val="tx1"/>
                </a:solidFill>
                <a:latin typeface="Arial" panose="020B0604020202020204" pitchFamily="34" charset="0"/>
                <a:cs typeface="Arial" panose="020B0604020202020204" pitchFamily="34" charset="0"/>
              </a:rPr>
              <a:t>valoare</a:t>
            </a:r>
            <a:r>
              <a:rPr lang="en-US" sz="1400" dirty="0">
                <a:solidFill>
                  <a:schemeClr val="tx1"/>
                </a:solidFill>
                <a:latin typeface="Arial" panose="020B0604020202020204" pitchFamily="34" charset="0"/>
                <a:cs typeface="Arial" panose="020B0604020202020204" pitchFamily="34" charset="0"/>
              </a:rPr>
              <a:t> a </a:t>
            </a:r>
            <a:r>
              <a:rPr lang="en-US" sz="1400" dirty="0" err="1">
                <a:solidFill>
                  <a:schemeClr val="tx1"/>
                </a:solidFill>
                <a:latin typeface="Arial" panose="020B0604020202020204" pitchFamily="34" charset="0"/>
                <a:cs typeface="Arial" panose="020B0604020202020204" pitchFamily="34" charset="0"/>
              </a:rPr>
              <a:t>activului</a:t>
            </a:r>
            <a:r>
              <a:rPr lang="en-US" sz="1400" dirty="0">
                <a:solidFill>
                  <a:schemeClr val="tx1"/>
                </a:solidFill>
                <a:latin typeface="Arial" panose="020B0604020202020204" pitchFamily="34" charset="0"/>
                <a:cs typeface="Arial" panose="020B0604020202020204" pitchFamily="34" charset="0"/>
              </a:rPr>
              <a:t> net </a:t>
            </a:r>
            <a:r>
              <a:rPr lang="en-US" sz="1400" dirty="0" err="1">
                <a:solidFill>
                  <a:schemeClr val="tx1"/>
                </a:solidFill>
                <a:latin typeface="Arial" panose="020B0604020202020204" pitchFamily="34" charset="0"/>
                <a:cs typeface="Arial" panose="020B0604020202020204" pitchFamily="34" charset="0"/>
              </a:rPr>
              <a:t>diminuată</a:t>
            </a:r>
            <a:r>
              <a:rPr lang="en-US" sz="1400" dirty="0">
                <a:solidFill>
                  <a:schemeClr val="tx1"/>
                </a:solidFill>
                <a:latin typeface="Arial" panose="020B0604020202020204" pitchFamily="34" charset="0"/>
                <a:cs typeface="Arial" panose="020B0604020202020204" pitchFamily="34" charset="0"/>
              </a:rPr>
              <a:t> la </a:t>
            </a:r>
            <a:r>
              <a:rPr lang="en-US" sz="1400" dirty="0" err="1">
                <a:solidFill>
                  <a:schemeClr val="tx1"/>
                </a:solidFill>
                <a:latin typeface="Arial" panose="020B0604020202020204" pitchFamily="34" charset="0"/>
                <a:cs typeface="Arial" panose="020B0604020202020204" pitchFamily="34" charset="0"/>
              </a:rPr>
              <a:t>mai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puțin</a:t>
            </a:r>
            <a:r>
              <a:rPr lang="en-US" sz="1400" dirty="0">
                <a:solidFill>
                  <a:schemeClr val="tx1"/>
                </a:solidFill>
                <a:latin typeface="Arial" panose="020B0604020202020204" pitchFamily="34" charset="0"/>
                <a:cs typeface="Arial" panose="020B0604020202020204" pitchFamily="34" charset="0"/>
              </a:rPr>
              <a:t> de </a:t>
            </a:r>
            <a:r>
              <a:rPr lang="en-US" sz="1400" dirty="0" err="1">
                <a:solidFill>
                  <a:schemeClr val="tx1"/>
                </a:solidFill>
                <a:latin typeface="Arial" panose="020B0604020202020204" pitchFamily="34" charset="0"/>
                <a:cs typeface="Arial" panose="020B0604020202020204" pitchFamily="34" charset="0"/>
              </a:rPr>
              <a:t>jumătate</a:t>
            </a:r>
            <a:r>
              <a:rPr lang="en-US" sz="1400" dirty="0">
                <a:solidFill>
                  <a:schemeClr val="tx1"/>
                </a:solidFill>
                <a:latin typeface="Arial" panose="020B0604020202020204" pitchFamily="34" charset="0"/>
                <a:cs typeface="Arial" panose="020B0604020202020204" pitchFamily="34" charset="0"/>
              </a:rPr>
              <a:t> din </a:t>
            </a:r>
            <a:r>
              <a:rPr lang="en-US" sz="1400" dirty="0" err="1">
                <a:solidFill>
                  <a:schemeClr val="tx1"/>
                </a:solidFill>
                <a:latin typeface="Arial" panose="020B0604020202020204" pitchFamily="34" charset="0"/>
                <a:cs typeface="Arial" panose="020B0604020202020204" pitchFamily="34" charset="0"/>
              </a:rPr>
              <a:t>valoarea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capitalului</a:t>
            </a:r>
            <a:r>
              <a:rPr lang="en-US" sz="1400" dirty="0">
                <a:solidFill>
                  <a:schemeClr val="tx1"/>
                </a:solidFill>
                <a:latin typeface="Arial" panose="020B0604020202020204" pitchFamily="34" charset="0"/>
                <a:cs typeface="Arial" panose="020B0604020202020204" pitchFamily="34" charset="0"/>
              </a:rPr>
              <a:t> social </a:t>
            </a:r>
            <a:r>
              <a:rPr lang="en-US" sz="1400" dirty="0" err="1">
                <a:solidFill>
                  <a:schemeClr val="tx1"/>
                </a:solidFill>
                <a:latin typeface="Arial" panose="020B0604020202020204" pitchFamily="34" charset="0"/>
                <a:cs typeface="Arial" panose="020B0604020202020204" pitchFamily="34" charset="0"/>
              </a:rPr>
              <a:t>subscris</a:t>
            </a:r>
            <a:r>
              <a:rPr lang="en-US" sz="1400" dirty="0">
                <a:solidFill>
                  <a:schemeClr val="tx1"/>
                </a:solidFill>
                <a:latin typeface="Arial" panose="020B0604020202020204" pitchFamily="34" charset="0"/>
                <a:cs typeface="Arial" panose="020B0604020202020204" pitchFamily="34" charset="0"/>
              </a:rPr>
              <a:t> nu pot </a:t>
            </a:r>
            <a:r>
              <a:rPr lang="en-US" sz="1400" dirty="0" err="1">
                <a:solidFill>
                  <a:schemeClr val="tx1"/>
                </a:solidFill>
                <a:latin typeface="Arial" panose="020B0604020202020204" pitchFamily="34" charset="0"/>
                <a:cs typeface="Arial" panose="020B0604020202020204" pitchFamily="34" charset="0"/>
              </a:rPr>
              <a:t>restitui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acționarilor</a:t>
            </a:r>
            <a:r>
              <a:rPr lang="en-US" sz="1400" dirty="0">
                <a:solidFill>
                  <a:schemeClr val="tx1"/>
                </a:solidFill>
                <a:latin typeface="Arial" panose="020B0604020202020204" pitchFamily="34" charset="0"/>
                <a:cs typeface="Arial" panose="020B0604020202020204" pitchFamily="34" charset="0"/>
              </a:rPr>
              <a:t> sau </a:t>
            </a:r>
            <a:r>
              <a:rPr lang="en-US" sz="1400" dirty="0" err="1">
                <a:solidFill>
                  <a:schemeClr val="tx1"/>
                </a:solidFill>
                <a:latin typeface="Arial" panose="020B0604020202020204" pitchFamily="34" charset="0"/>
                <a:cs typeface="Arial" panose="020B0604020202020204" pitchFamily="34" charset="0"/>
              </a:rPr>
              <a:t>asociaților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după</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caz</a:t>
            </a:r>
            <a:r>
              <a:rPr lang="en-US" sz="1400" dirty="0">
                <a:solidFill>
                  <a:schemeClr val="tx1"/>
                </a:solidFill>
                <a:latin typeface="Arial" panose="020B0604020202020204" pitchFamily="34" charset="0"/>
                <a:cs typeface="Arial" panose="020B0604020202020204" pitchFamily="34" charset="0"/>
              </a:rPr>
              <a:t>, sau </a:t>
            </a:r>
            <a:r>
              <a:rPr lang="en-US" sz="1400" dirty="0" err="1">
                <a:solidFill>
                  <a:schemeClr val="tx1"/>
                </a:solidFill>
                <a:latin typeface="Arial" panose="020B0604020202020204" pitchFamily="34" charset="0"/>
                <a:cs typeface="Arial" panose="020B0604020202020204" pitchFamily="34" charset="0"/>
              </a:rPr>
              <a:t>altor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persoane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afiliate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așa</a:t>
            </a:r>
            <a:r>
              <a:rPr lang="en-US" sz="1400" dirty="0">
                <a:solidFill>
                  <a:schemeClr val="tx1"/>
                </a:solidFill>
                <a:latin typeface="Arial" panose="020B0604020202020204" pitchFamily="34" charset="0"/>
                <a:cs typeface="Arial" panose="020B0604020202020204" pitchFamily="34" charset="0"/>
              </a:rPr>
              <a:t> cum sunt definite conform </a:t>
            </a:r>
            <a:r>
              <a:rPr lang="en-US" sz="1400" dirty="0" err="1">
                <a:solidFill>
                  <a:schemeClr val="tx1"/>
                </a:solidFill>
                <a:latin typeface="Arial" panose="020B0604020202020204" pitchFamily="34" charset="0"/>
                <a:cs typeface="Arial" panose="020B0604020202020204" pitchFamily="34" charset="0"/>
              </a:rPr>
              <a:t>reglementărilor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contabile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aplicabile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împrumuturile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luate</a:t>
            </a:r>
            <a:r>
              <a:rPr lang="en-US" sz="1400" dirty="0">
                <a:solidFill>
                  <a:schemeClr val="tx1"/>
                </a:solidFill>
                <a:latin typeface="Arial" panose="020B0604020202020204" pitchFamily="34" charset="0"/>
                <a:cs typeface="Arial" panose="020B0604020202020204" pitchFamily="34" charset="0"/>
              </a:rPr>
              <a:t> de la </a:t>
            </a:r>
            <a:r>
              <a:rPr lang="en-US" sz="1400" dirty="0" err="1">
                <a:solidFill>
                  <a:schemeClr val="tx1"/>
                </a:solidFill>
                <a:latin typeface="Arial" panose="020B0604020202020204" pitchFamily="34" charset="0"/>
                <a:cs typeface="Arial" panose="020B0604020202020204" pitchFamily="34" charset="0"/>
              </a:rPr>
              <a:t>aceștia</a:t>
            </a:r>
            <a:r>
              <a:rPr lang="en-US" sz="1400" dirty="0">
                <a:solidFill>
                  <a:schemeClr val="tx1"/>
                </a:solidFill>
                <a:latin typeface="Arial" panose="020B0604020202020204" pitchFamily="34" charset="0"/>
                <a:cs typeface="Arial" panose="020B0604020202020204" pitchFamily="34" charset="0"/>
              </a:rPr>
              <a:t>. </a:t>
            </a:r>
            <a:endParaRPr lang="ro-RO" sz="1400" dirty="0">
              <a:solidFill>
                <a:schemeClr val="tx1"/>
              </a:solidFill>
              <a:latin typeface="Arial" panose="020B0604020202020204" pitchFamily="34" charset="0"/>
              <a:cs typeface="Arial" panose="020B0604020202020204" pitchFamily="34" charset="0"/>
            </a:endParaRPr>
          </a:p>
          <a:p>
            <a:pPr marL="0" indent="0">
              <a:buNone/>
            </a:pPr>
            <a:r>
              <a:rPr lang="en-US" sz="1400" dirty="0">
                <a:solidFill>
                  <a:schemeClr val="tx1"/>
                </a:solidFill>
                <a:latin typeface="Arial" panose="020B0604020202020204" pitchFamily="34" charset="0"/>
                <a:cs typeface="Arial" panose="020B0604020202020204" pitchFamily="34" charset="0"/>
              </a:rPr>
              <a:t>3.</a:t>
            </a:r>
            <a:r>
              <a:rPr lang="ro-RO"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În</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cazul</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nerespectării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interdicției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prevăzute</a:t>
            </a:r>
            <a:r>
              <a:rPr lang="en-US" sz="1400" dirty="0">
                <a:solidFill>
                  <a:schemeClr val="tx1"/>
                </a:solidFill>
                <a:latin typeface="Arial" panose="020B0604020202020204" pitchFamily="34" charset="0"/>
                <a:cs typeface="Arial" panose="020B0604020202020204" pitchFamily="34" charset="0"/>
              </a:rPr>
              <a:t> anterior se </a:t>
            </a:r>
            <a:r>
              <a:rPr lang="en-US" sz="1400" dirty="0" err="1">
                <a:solidFill>
                  <a:schemeClr val="tx1"/>
                </a:solidFill>
                <a:latin typeface="Arial" panose="020B0604020202020204" pitchFamily="34" charset="0"/>
                <a:cs typeface="Arial" panose="020B0604020202020204" pitchFamily="34" charset="0"/>
              </a:rPr>
              <a:t>dispune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atragerea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răspunderii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solidare</a:t>
            </a:r>
            <a:r>
              <a:rPr lang="en-US" sz="1400" dirty="0">
                <a:solidFill>
                  <a:schemeClr val="tx1"/>
                </a:solidFill>
                <a:latin typeface="Arial" panose="020B0604020202020204" pitchFamily="34" charset="0"/>
                <a:cs typeface="Arial" panose="020B0604020202020204" pitchFamily="34" charset="0"/>
              </a:rPr>
              <a:t> a </a:t>
            </a:r>
            <a:r>
              <a:rPr lang="en-US" sz="1400" dirty="0" err="1">
                <a:solidFill>
                  <a:schemeClr val="tx1"/>
                </a:solidFill>
                <a:latin typeface="Arial" panose="020B0604020202020204" pitchFamily="34" charset="0"/>
                <a:cs typeface="Arial" panose="020B0604020202020204" pitchFamily="34" charset="0"/>
              </a:rPr>
              <a:t>societății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și</a:t>
            </a:r>
            <a:r>
              <a:rPr lang="en-US" sz="1400" dirty="0">
                <a:solidFill>
                  <a:schemeClr val="tx1"/>
                </a:solidFill>
                <a:latin typeface="Arial" panose="020B0604020202020204" pitchFamily="34" charset="0"/>
                <a:cs typeface="Arial" panose="020B0604020202020204" pitchFamily="34" charset="0"/>
              </a:rPr>
              <a:t> a </a:t>
            </a:r>
            <a:r>
              <a:rPr lang="en-US" sz="1400" dirty="0" err="1">
                <a:solidFill>
                  <a:schemeClr val="tx1"/>
                </a:solidFill>
                <a:latin typeface="Arial" panose="020B0604020202020204" pitchFamily="34" charset="0"/>
                <a:cs typeface="Arial" panose="020B0604020202020204" pitchFamily="34" charset="0"/>
              </a:rPr>
              <a:t>acționarului</a:t>
            </a:r>
            <a:r>
              <a:rPr lang="en-US" sz="1400" dirty="0">
                <a:solidFill>
                  <a:schemeClr val="tx1"/>
                </a:solidFill>
                <a:latin typeface="Arial" panose="020B0604020202020204" pitchFamily="34" charset="0"/>
                <a:cs typeface="Arial" panose="020B0604020202020204" pitchFamily="34" charset="0"/>
              </a:rPr>
              <a:t>/</a:t>
            </a:r>
            <a:r>
              <a:rPr lang="en-US" sz="1400" dirty="0" err="1">
                <a:solidFill>
                  <a:schemeClr val="tx1"/>
                </a:solidFill>
                <a:latin typeface="Arial" panose="020B0604020202020204" pitchFamily="34" charset="0"/>
                <a:cs typeface="Arial" panose="020B0604020202020204" pitchFamily="34" charset="0"/>
              </a:rPr>
              <a:t>asociatului</a:t>
            </a:r>
            <a:r>
              <a:rPr lang="en-US" sz="1400" dirty="0">
                <a:solidFill>
                  <a:schemeClr val="tx1"/>
                </a:solidFill>
                <a:latin typeface="Arial" panose="020B0604020202020204" pitchFamily="34" charset="0"/>
                <a:cs typeface="Arial" panose="020B0604020202020204" pitchFamily="34" charset="0"/>
              </a:rPr>
              <a:t> care a </a:t>
            </a:r>
            <a:r>
              <a:rPr lang="en-US" sz="1400" dirty="0" err="1">
                <a:solidFill>
                  <a:schemeClr val="tx1"/>
                </a:solidFill>
                <a:latin typeface="Arial" panose="020B0604020202020204" pitchFamily="34" charset="0"/>
                <a:cs typeface="Arial" panose="020B0604020202020204" pitchFamily="34" charset="0"/>
              </a:rPr>
              <a:t>beneficiat</a:t>
            </a:r>
            <a:r>
              <a:rPr lang="en-US" sz="1400" dirty="0">
                <a:solidFill>
                  <a:schemeClr val="tx1"/>
                </a:solidFill>
                <a:latin typeface="Arial" panose="020B0604020202020204" pitchFamily="34" charset="0"/>
                <a:cs typeface="Arial" panose="020B0604020202020204" pitchFamily="34" charset="0"/>
              </a:rPr>
              <a:t> de </a:t>
            </a:r>
            <a:r>
              <a:rPr lang="en-US" sz="1400" dirty="0" err="1">
                <a:solidFill>
                  <a:schemeClr val="tx1"/>
                </a:solidFill>
                <a:latin typeface="Arial" panose="020B0604020202020204" pitchFamily="34" charset="0"/>
                <a:cs typeface="Arial" panose="020B0604020202020204" pitchFamily="34" charset="0"/>
              </a:rPr>
              <a:t>plata</a:t>
            </a:r>
            <a:r>
              <a:rPr lang="en-US" sz="1400" dirty="0">
                <a:solidFill>
                  <a:schemeClr val="tx1"/>
                </a:solidFill>
                <a:latin typeface="Arial" panose="020B0604020202020204" pitchFamily="34" charset="0"/>
                <a:cs typeface="Arial" panose="020B0604020202020204" pitchFamily="34" charset="0"/>
              </a:rPr>
              <a:t> de </a:t>
            </a:r>
            <a:r>
              <a:rPr lang="en-US" sz="1400" dirty="0" err="1">
                <a:solidFill>
                  <a:schemeClr val="tx1"/>
                </a:solidFill>
                <a:latin typeface="Arial" panose="020B0604020202020204" pitchFamily="34" charset="0"/>
                <a:cs typeface="Arial" panose="020B0604020202020204" pitchFamily="34" charset="0"/>
              </a:rPr>
              <a:t>dividende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interimare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fără</a:t>
            </a:r>
            <a:r>
              <a:rPr lang="en-US" sz="1400" dirty="0">
                <a:solidFill>
                  <a:schemeClr val="tx1"/>
                </a:solidFill>
                <a:latin typeface="Arial" panose="020B0604020202020204" pitchFamily="34" charset="0"/>
                <a:cs typeface="Arial" panose="020B0604020202020204" pitchFamily="34" charset="0"/>
              </a:rPr>
              <a:t> a fi </a:t>
            </a:r>
            <a:r>
              <a:rPr lang="en-US" sz="1400" dirty="0" err="1">
                <a:solidFill>
                  <a:schemeClr val="tx1"/>
                </a:solidFill>
                <a:latin typeface="Arial" panose="020B0604020202020204" pitchFamily="34" charset="0"/>
                <a:cs typeface="Arial" panose="020B0604020202020204" pitchFamily="34" charset="0"/>
              </a:rPr>
              <a:t>regularizate</a:t>
            </a:r>
            <a:r>
              <a:rPr lang="en-US" sz="1400" dirty="0">
                <a:solidFill>
                  <a:schemeClr val="tx1"/>
                </a:solidFill>
                <a:latin typeface="Arial" panose="020B0604020202020204" pitchFamily="34" charset="0"/>
                <a:cs typeface="Arial" panose="020B0604020202020204" pitchFamily="34" charset="0"/>
              </a:rPr>
              <a:t>, sau </a:t>
            </a:r>
            <a:r>
              <a:rPr lang="en-US" sz="1400" dirty="0" err="1">
                <a:solidFill>
                  <a:schemeClr val="tx1"/>
                </a:solidFill>
                <a:latin typeface="Arial" panose="020B0604020202020204" pitchFamily="34" charset="0"/>
                <a:cs typeface="Arial" panose="020B0604020202020204" pitchFamily="34" charset="0"/>
              </a:rPr>
              <a:t>căruia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i</a:t>
            </a:r>
            <a:r>
              <a:rPr lang="en-US" sz="1400" dirty="0">
                <a:solidFill>
                  <a:schemeClr val="tx1"/>
                </a:solidFill>
                <a:latin typeface="Arial" panose="020B0604020202020204" pitchFamily="34" charset="0"/>
                <a:cs typeface="Arial" panose="020B0604020202020204" pitchFamily="34" charset="0"/>
              </a:rPr>
              <a:t> s-au </a:t>
            </a:r>
            <a:r>
              <a:rPr lang="en-US" sz="1400" dirty="0" err="1">
                <a:solidFill>
                  <a:schemeClr val="tx1"/>
                </a:solidFill>
                <a:latin typeface="Arial" panose="020B0604020202020204" pitchFamily="34" charset="0"/>
                <a:cs typeface="Arial" panose="020B0604020202020204" pitchFamily="34" charset="0"/>
              </a:rPr>
              <a:t>restituit</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împrumuturi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deși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societatea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avea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activul</a:t>
            </a:r>
            <a:r>
              <a:rPr lang="en-US" sz="1400" dirty="0">
                <a:solidFill>
                  <a:schemeClr val="tx1"/>
                </a:solidFill>
                <a:latin typeface="Arial" panose="020B0604020202020204" pitchFamily="34" charset="0"/>
                <a:cs typeface="Arial" panose="020B0604020202020204" pitchFamily="34" charset="0"/>
              </a:rPr>
              <a:t> net sub </a:t>
            </a:r>
            <a:r>
              <a:rPr lang="en-US" sz="1400" dirty="0" err="1">
                <a:solidFill>
                  <a:schemeClr val="tx1"/>
                </a:solidFill>
                <a:latin typeface="Arial" panose="020B0604020202020204" pitchFamily="34" charset="0"/>
                <a:cs typeface="Arial" panose="020B0604020202020204" pitchFamily="34" charset="0"/>
              </a:rPr>
              <a:t>limita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prevăzută</a:t>
            </a:r>
            <a:r>
              <a:rPr lang="en-US" sz="1400" dirty="0">
                <a:solidFill>
                  <a:schemeClr val="tx1"/>
                </a:solidFill>
                <a:latin typeface="Arial" panose="020B0604020202020204" pitchFamily="34" charset="0"/>
                <a:cs typeface="Arial" panose="020B0604020202020204" pitchFamily="34" charset="0"/>
              </a:rPr>
              <a:t> de </a:t>
            </a:r>
            <a:r>
              <a:rPr lang="en-US" sz="1400" dirty="0" err="1">
                <a:solidFill>
                  <a:schemeClr val="tx1"/>
                </a:solidFill>
                <a:latin typeface="Arial" panose="020B0604020202020204" pitchFamily="34" charset="0"/>
                <a:cs typeface="Arial" panose="020B0604020202020204" pitchFamily="34" charset="0"/>
              </a:rPr>
              <a:t>lege</a:t>
            </a:r>
            <a:r>
              <a:rPr lang="en-US" sz="1400" dirty="0">
                <a:solidFill>
                  <a:schemeClr val="tx1"/>
                </a:solidFill>
                <a:latin typeface="Arial" panose="020B0604020202020204" pitchFamily="34" charset="0"/>
                <a:cs typeface="Arial" panose="020B0604020202020204" pitchFamily="34" charset="0"/>
              </a:rPr>
              <a:t>. </a:t>
            </a:r>
            <a:endParaRPr lang="ro-RO" sz="1400" dirty="0">
              <a:solidFill>
                <a:schemeClr val="tx1"/>
              </a:solidFill>
              <a:latin typeface="Arial" panose="020B0604020202020204" pitchFamily="34" charset="0"/>
              <a:cs typeface="Arial" panose="020B0604020202020204" pitchFamily="34" charset="0"/>
            </a:endParaRPr>
          </a:p>
          <a:p>
            <a:pPr marL="0" indent="0">
              <a:buNone/>
            </a:pPr>
            <a:r>
              <a:rPr lang="en-US" sz="1400" dirty="0">
                <a:solidFill>
                  <a:schemeClr val="tx1"/>
                </a:solidFill>
                <a:latin typeface="Arial" panose="020B0604020202020204" pitchFamily="34" charset="0"/>
                <a:cs typeface="Arial" panose="020B0604020202020204" pitchFamily="34" charset="0"/>
              </a:rPr>
              <a:t>4.</a:t>
            </a:r>
            <a:r>
              <a:rPr lang="ro-RO"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Societatea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împreună</a:t>
            </a:r>
            <a:r>
              <a:rPr lang="en-US" sz="1400" dirty="0">
                <a:solidFill>
                  <a:schemeClr val="tx1"/>
                </a:solidFill>
                <a:latin typeface="Arial" panose="020B0604020202020204" pitchFamily="34" charset="0"/>
                <a:cs typeface="Arial" panose="020B0604020202020204" pitchFamily="34" charset="0"/>
              </a:rPr>
              <a:t> cu </a:t>
            </a:r>
            <a:r>
              <a:rPr lang="en-US" sz="1400" dirty="0" err="1">
                <a:solidFill>
                  <a:schemeClr val="tx1"/>
                </a:solidFill>
                <a:latin typeface="Arial" panose="020B0604020202020204" pitchFamily="34" charset="0"/>
                <a:cs typeface="Arial" panose="020B0604020202020204" pitchFamily="34" charset="0"/>
              </a:rPr>
              <a:t>acționarii</a:t>
            </a:r>
            <a:r>
              <a:rPr lang="en-US" sz="1400" dirty="0">
                <a:solidFill>
                  <a:schemeClr val="tx1"/>
                </a:solidFill>
                <a:latin typeface="Arial" panose="020B0604020202020204" pitchFamily="34" charset="0"/>
                <a:cs typeface="Arial" panose="020B0604020202020204" pitchFamily="34" charset="0"/>
              </a:rPr>
              <a:t>/</a:t>
            </a:r>
            <a:r>
              <a:rPr lang="en-US" sz="1400" dirty="0" err="1">
                <a:solidFill>
                  <a:schemeClr val="tx1"/>
                </a:solidFill>
                <a:latin typeface="Arial" panose="020B0604020202020204" pitchFamily="34" charset="0"/>
                <a:cs typeface="Arial" panose="020B0604020202020204" pitchFamily="34" charset="0"/>
              </a:rPr>
              <a:t>asociații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răspund</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solidar</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pentru</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obligațiile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bugetare</a:t>
            </a:r>
            <a:r>
              <a:rPr lang="en-US" sz="1400" dirty="0">
                <a:solidFill>
                  <a:schemeClr val="tx1"/>
                </a:solidFill>
                <a:latin typeface="Arial" panose="020B0604020202020204" pitchFamily="34" charset="0"/>
                <a:cs typeface="Arial" panose="020B0604020202020204" pitchFamily="34" charset="0"/>
              </a:rPr>
              <a:t> restante </a:t>
            </a:r>
            <a:r>
              <a:rPr lang="en-US" sz="1400" dirty="0" err="1">
                <a:solidFill>
                  <a:schemeClr val="tx1"/>
                </a:solidFill>
                <a:latin typeface="Arial" panose="020B0604020202020204" pitchFamily="34" charset="0"/>
                <a:cs typeface="Arial" panose="020B0604020202020204" pitchFamily="34" charset="0"/>
              </a:rPr>
              <a:t>datorate</a:t>
            </a:r>
            <a:r>
              <a:rPr lang="en-US" sz="1400" dirty="0">
                <a:solidFill>
                  <a:schemeClr val="tx1"/>
                </a:solidFill>
                <a:latin typeface="Arial" panose="020B0604020202020204" pitchFamily="34" charset="0"/>
                <a:cs typeface="Arial" panose="020B0604020202020204" pitchFamily="34" charset="0"/>
              </a:rPr>
              <a:t> de </a:t>
            </a:r>
            <a:r>
              <a:rPr lang="en-US" sz="1400" dirty="0" err="1">
                <a:solidFill>
                  <a:schemeClr val="tx1"/>
                </a:solidFill>
                <a:latin typeface="Arial" panose="020B0604020202020204" pitchFamily="34" charset="0"/>
                <a:cs typeface="Arial" panose="020B0604020202020204" pitchFamily="34" charset="0"/>
              </a:rPr>
              <a:t>societate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și</a:t>
            </a:r>
            <a:r>
              <a:rPr lang="en-US" sz="1400" dirty="0">
                <a:solidFill>
                  <a:schemeClr val="tx1"/>
                </a:solidFill>
                <a:latin typeface="Arial" panose="020B0604020202020204" pitchFamily="34" charset="0"/>
                <a:cs typeface="Arial" panose="020B0604020202020204" pitchFamily="34" charset="0"/>
              </a:rPr>
              <a:t> administrate de </a:t>
            </a:r>
            <a:r>
              <a:rPr lang="en-US" sz="1400" dirty="0" err="1">
                <a:solidFill>
                  <a:schemeClr val="tx1"/>
                </a:solidFill>
                <a:latin typeface="Arial" panose="020B0604020202020204" pitchFamily="34" charset="0"/>
                <a:cs typeface="Arial" panose="020B0604020202020204" pitchFamily="34" charset="0"/>
              </a:rPr>
              <a:t>organul</a:t>
            </a:r>
            <a:r>
              <a:rPr lang="en-US" sz="1400" dirty="0">
                <a:solidFill>
                  <a:schemeClr val="tx1"/>
                </a:solidFill>
                <a:latin typeface="Arial" panose="020B0604020202020204" pitchFamily="34" charset="0"/>
                <a:cs typeface="Arial" panose="020B0604020202020204" pitchFamily="34" charset="0"/>
              </a:rPr>
              <a:t> fiscal central, </a:t>
            </a:r>
            <a:r>
              <a:rPr lang="en-US" sz="1400" dirty="0" err="1">
                <a:solidFill>
                  <a:schemeClr val="tx1"/>
                </a:solidFill>
                <a:latin typeface="Arial" panose="020B0604020202020204" pitchFamily="34" charset="0"/>
                <a:cs typeface="Arial" panose="020B0604020202020204" pitchFamily="34" charset="0"/>
              </a:rPr>
              <a:t>în</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limita</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sumelor</a:t>
            </a:r>
            <a:r>
              <a:rPr lang="en-US" sz="1400" dirty="0">
                <a:solidFill>
                  <a:schemeClr val="tx1"/>
                </a:solidFill>
                <a:latin typeface="Arial" panose="020B0604020202020204" pitchFamily="34" charset="0"/>
                <a:cs typeface="Arial" panose="020B0604020202020204" pitchFamily="34" charset="0"/>
              </a:rPr>
              <a:t> care au </a:t>
            </a:r>
            <a:r>
              <a:rPr lang="en-US" sz="1400" dirty="0" err="1">
                <a:solidFill>
                  <a:schemeClr val="tx1"/>
                </a:solidFill>
                <a:latin typeface="Arial" panose="020B0604020202020204" pitchFamily="34" charset="0"/>
                <a:cs typeface="Arial" panose="020B0604020202020204" pitchFamily="34" charset="0"/>
              </a:rPr>
              <a:t>făcut</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obiectul</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împrumutului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acordat</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respectiv</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restituit</a:t>
            </a:r>
            <a:r>
              <a:rPr lang="en-US" sz="1400" dirty="0">
                <a:solidFill>
                  <a:schemeClr val="tx1"/>
                </a:solidFill>
                <a:latin typeface="Arial" panose="020B0604020202020204" pitchFamily="34" charset="0"/>
                <a:cs typeface="Arial" panose="020B0604020202020204" pitchFamily="34" charset="0"/>
              </a:rPr>
              <a:t>. </a:t>
            </a:r>
            <a:endParaRPr lang="ro-RO" sz="1400" dirty="0">
              <a:solidFill>
                <a:schemeClr val="tx1"/>
              </a:solidFill>
              <a:latin typeface="Arial" panose="020B0604020202020204" pitchFamily="34" charset="0"/>
              <a:cs typeface="Arial" panose="020B0604020202020204" pitchFamily="34" charset="0"/>
            </a:endParaRPr>
          </a:p>
          <a:p>
            <a:pPr marL="0" indent="0">
              <a:buNone/>
            </a:pPr>
            <a:r>
              <a:rPr lang="en-US" sz="1400" dirty="0">
                <a:solidFill>
                  <a:schemeClr val="tx1"/>
                </a:solidFill>
                <a:latin typeface="Arial" panose="020B0604020202020204" pitchFamily="34" charset="0"/>
                <a:cs typeface="Arial" panose="020B0604020202020204" pitchFamily="34" charset="0"/>
              </a:rPr>
              <a:t>5.</a:t>
            </a:r>
            <a:r>
              <a:rPr lang="ro-RO"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Nerespectarea</a:t>
            </a:r>
            <a:r>
              <a:rPr lang="en-US" sz="1400" dirty="0">
                <a:solidFill>
                  <a:schemeClr val="tx1"/>
                </a:solidFill>
                <a:latin typeface="Arial" panose="020B0604020202020204" pitchFamily="34" charset="0"/>
                <a:cs typeface="Arial" panose="020B0604020202020204" pitchFamily="34" charset="0"/>
              </a:rPr>
              <a:t> de </a:t>
            </a:r>
            <a:r>
              <a:rPr lang="en-US" sz="1400" dirty="0" err="1">
                <a:solidFill>
                  <a:schemeClr val="tx1"/>
                </a:solidFill>
                <a:latin typeface="Arial" panose="020B0604020202020204" pitchFamily="34" charset="0"/>
                <a:cs typeface="Arial" panose="020B0604020202020204" pitchFamily="34" charset="0"/>
              </a:rPr>
              <a:t>către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societăți</a:t>
            </a:r>
            <a:r>
              <a:rPr lang="en-US" sz="1400" dirty="0">
                <a:solidFill>
                  <a:schemeClr val="tx1"/>
                </a:solidFill>
                <a:latin typeface="Arial" panose="020B0604020202020204" pitchFamily="34" charset="0"/>
                <a:cs typeface="Arial" panose="020B0604020202020204" pitchFamily="34" charset="0"/>
              </a:rPr>
              <a:t> a </a:t>
            </a:r>
            <a:r>
              <a:rPr lang="en-US" sz="1400" dirty="0" err="1">
                <a:solidFill>
                  <a:schemeClr val="tx1"/>
                </a:solidFill>
                <a:latin typeface="Arial" panose="020B0604020202020204" pitchFamily="34" charset="0"/>
                <a:cs typeface="Arial" panose="020B0604020202020204" pitchFamily="34" charset="0"/>
              </a:rPr>
              <a:t>acestei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interdicții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constituie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contravenție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şi</a:t>
            </a:r>
            <a:r>
              <a:rPr lang="en-US" sz="1400" dirty="0">
                <a:solidFill>
                  <a:schemeClr val="tx1"/>
                </a:solidFill>
                <a:latin typeface="Arial" panose="020B0604020202020204" pitchFamily="34" charset="0"/>
                <a:cs typeface="Arial" panose="020B0604020202020204" pitchFamily="34" charset="0"/>
              </a:rPr>
              <a:t> se </a:t>
            </a:r>
            <a:r>
              <a:rPr lang="en-US" sz="1400" dirty="0" err="1">
                <a:solidFill>
                  <a:schemeClr val="tx1"/>
                </a:solidFill>
                <a:latin typeface="Arial" panose="020B0604020202020204" pitchFamily="34" charset="0"/>
                <a:cs typeface="Arial" panose="020B0604020202020204" pitchFamily="34" charset="0"/>
              </a:rPr>
              <a:t>sancționează</a:t>
            </a:r>
            <a:r>
              <a:rPr lang="en-US" sz="1400" dirty="0">
                <a:solidFill>
                  <a:schemeClr val="tx1"/>
                </a:solidFill>
                <a:latin typeface="Arial" panose="020B0604020202020204" pitchFamily="34" charset="0"/>
                <a:cs typeface="Arial" panose="020B0604020202020204" pitchFamily="34" charset="0"/>
              </a:rPr>
              <a:t> cu </a:t>
            </a:r>
            <a:r>
              <a:rPr lang="en-US" sz="1400" dirty="0" err="1">
                <a:solidFill>
                  <a:schemeClr val="tx1"/>
                </a:solidFill>
                <a:latin typeface="Arial" panose="020B0604020202020204" pitchFamily="34" charset="0"/>
                <a:cs typeface="Arial" panose="020B0604020202020204" pitchFamily="34" charset="0"/>
              </a:rPr>
              <a:t>amendă</a:t>
            </a:r>
            <a:r>
              <a:rPr lang="en-US" sz="1400" dirty="0">
                <a:solidFill>
                  <a:schemeClr val="tx1"/>
                </a:solidFill>
                <a:latin typeface="Arial" panose="020B0604020202020204" pitchFamily="34" charset="0"/>
                <a:cs typeface="Arial" panose="020B0604020202020204" pitchFamily="34" charset="0"/>
              </a:rPr>
              <a:t> de la 10.000 lei la 200.000 lei de </a:t>
            </a:r>
            <a:r>
              <a:rPr lang="en-US" sz="1400" dirty="0" err="1">
                <a:solidFill>
                  <a:schemeClr val="tx1"/>
                </a:solidFill>
                <a:latin typeface="Arial" panose="020B0604020202020204" pitchFamily="34" charset="0"/>
                <a:cs typeface="Arial" panose="020B0604020202020204" pitchFamily="34" charset="0"/>
              </a:rPr>
              <a:t>către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persoanele</a:t>
            </a:r>
            <a:r>
              <a:rPr lang="en-US" sz="1400" dirty="0">
                <a:solidFill>
                  <a:schemeClr val="tx1"/>
                </a:solidFill>
                <a:latin typeface="Arial" panose="020B0604020202020204" pitchFamily="34" charset="0"/>
                <a:cs typeface="Arial" panose="020B0604020202020204" pitchFamily="34" charset="0"/>
              </a:rPr>
              <a:t> cu </a:t>
            </a:r>
            <a:r>
              <a:rPr lang="en-US" sz="1400" dirty="0" err="1">
                <a:solidFill>
                  <a:schemeClr val="tx1"/>
                </a:solidFill>
                <a:latin typeface="Arial" panose="020B0604020202020204" pitchFamily="34" charset="0"/>
                <a:cs typeface="Arial" panose="020B0604020202020204" pitchFamily="34" charset="0"/>
              </a:rPr>
              <a:t>atribuții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în</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acest</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sens</a:t>
            </a:r>
            <a:r>
              <a:rPr lang="en-US" sz="1400" dirty="0">
                <a:solidFill>
                  <a:schemeClr val="tx1"/>
                </a:solidFill>
                <a:latin typeface="Arial" panose="020B0604020202020204" pitchFamily="34" charset="0"/>
                <a:cs typeface="Arial" panose="020B0604020202020204" pitchFamily="34" charset="0"/>
              </a:rPr>
              <a:t> din </a:t>
            </a:r>
            <a:r>
              <a:rPr lang="en-US" sz="1400" dirty="0" err="1">
                <a:solidFill>
                  <a:schemeClr val="tx1"/>
                </a:solidFill>
                <a:latin typeface="Arial" panose="020B0604020202020204" pitchFamily="34" charset="0"/>
                <a:cs typeface="Arial" panose="020B0604020202020204" pitchFamily="34" charset="0"/>
              </a:rPr>
              <a:t>cadrul</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Agenției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Naționale</a:t>
            </a:r>
            <a:r>
              <a:rPr lang="en-US" sz="1400" dirty="0">
                <a:solidFill>
                  <a:schemeClr val="tx1"/>
                </a:solidFill>
                <a:latin typeface="Arial" panose="020B0604020202020204" pitchFamily="34" charset="0"/>
                <a:cs typeface="Arial" panose="020B0604020202020204" pitchFamily="34" charset="0"/>
              </a:rPr>
              <a:t> de </a:t>
            </a:r>
            <a:r>
              <a:rPr lang="en-US" sz="1400" dirty="0" err="1">
                <a:solidFill>
                  <a:schemeClr val="tx1"/>
                </a:solidFill>
                <a:latin typeface="Arial" panose="020B0604020202020204" pitchFamily="34" charset="0"/>
                <a:cs typeface="Arial" panose="020B0604020202020204" pitchFamily="34" charset="0"/>
              </a:rPr>
              <a:t>Administrare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Fiscală</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stabilite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prin</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ordin</a:t>
            </a:r>
            <a:r>
              <a:rPr lang="en-US" sz="1400" dirty="0">
                <a:solidFill>
                  <a:schemeClr val="tx1"/>
                </a:solidFill>
                <a:latin typeface="Arial" panose="020B0604020202020204" pitchFamily="34" charset="0"/>
                <a:cs typeface="Arial" panose="020B0604020202020204" pitchFamily="34" charset="0"/>
              </a:rPr>
              <a:t> al </a:t>
            </a:r>
            <a:r>
              <a:rPr lang="en-US" sz="1400" dirty="0" err="1">
                <a:solidFill>
                  <a:schemeClr val="tx1"/>
                </a:solidFill>
                <a:latin typeface="Arial" panose="020B0604020202020204" pitchFamily="34" charset="0"/>
                <a:cs typeface="Arial" panose="020B0604020202020204" pitchFamily="34" charset="0"/>
              </a:rPr>
              <a:t>președintelui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Agenției</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Naționale</a:t>
            </a:r>
            <a:r>
              <a:rPr lang="en-US" sz="1400" dirty="0">
                <a:solidFill>
                  <a:schemeClr val="tx1"/>
                </a:solidFill>
                <a:latin typeface="Arial" panose="020B0604020202020204" pitchFamily="34" charset="0"/>
                <a:cs typeface="Arial" panose="020B0604020202020204" pitchFamily="34" charset="0"/>
              </a:rPr>
              <a:t> de </a:t>
            </a:r>
            <a:r>
              <a:rPr lang="en-US" sz="1400" dirty="0" err="1">
                <a:solidFill>
                  <a:schemeClr val="tx1"/>
                </a:solidFill>
                <a:latin typeface="Arial" panose="020B0604020202020204" pitchFamily="34" charset="0"/>
                <a:cs typeface="Arial" panose="020B0604020202020204" pitchFamily="34" charset="0"/>
              </a:rPr>
              <a:t>Administrare</a:t>
            </a:r>
            <a:r>
              <a:rPr lang="en-US" sz="1400" dirty="0">
                <a:solidFill>
                  <a:schemeClr val="tx1"/>
                </a:solidFill>
                <a:latin typeface="Arial" panose="020B0604020202020204" pitchFamily="34" charset="0"/>
                <a:cs typeface="Arial" panose="020B0604020202020204" pitchFamily="34" charset="0"/>
              </a:rPr>
              <a:t> </a:t>
            </a:r>
            <a:r>
              <a:rPr lang="en-US" sz="1400" dirty="0" err="1">
                <a:solidFill>
                  <a:schemeClr val="tx1"/>
                </a:solidFill>
                <a:latin typeface="Arial" panose="020B0604020202020204" pitchFamily="34" charset="0"/>
                <a:cs typeface="Arial" panose="020B0604020202020204" pitchFamily="34" charset="0"/>
              </a:rPr>
              <a:t>Fiscală</a:t>
            </a:r>
            <a:r>
              <a:rPr lang="en-US" sz="1400" dirty="0">
                <a:solidFill>
                  <a:schemeClr val="tx1"/>
                </a:solidFill>
                <a:latin typeface="Arial" panose="020B0604020202020204" pitchFamily="34" charset="0"/>
                <a:cs typeface="Arial" panose="020B0604020202020204" pitchFamily="34" charset="0"/>
              </a:rPr>
              <a:t>.</a:t>
            </a:r>
            <a:endParaRPr lang="ro-RO" sz="1400" dirty="0">
              <a:solidFill>
                <a:schemeClr val="tx1"/>
              </a:solidFill>
              <a:latin typeface="Arial" panose="020B0604020202020204" pitchFamily="34" charset="0"/>
              <a:cs typeface="Arial" panose="020B0604020202020204" pitchFamily="34" charset="0"/>
            </a:endParaRPr>
          </a:p>
          <a:p>
            <a:pPr marL="0" indent="0">
              <a:buNone/>
            </a:pPr>
            <a:endParaRPr lang="ro-RO" sz="1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9363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C1521-3DEA-9E29-3560-457FD3970D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CD2204-EF36-4CD0-AD56-5CB8C87195CD}"/>
              </a:ext>
            </a:extLst>
          </p:cNvPr>
          <p:cNvSpPr>
            <a:spLocks noGrp="1"/>
          </p:cNvSpPr>
          <p:nvPr>
            <p:ph type="title"/>
          </p:nvPr>
        </p:nvSpPr>
        <p:spPr>
          <a:xfrm>
            <a:off x="1" y="2"/>
            <a:ext cx="9144000" cy="2576050"/>
          </a:xfrm>
          <a:solidFill>
            <a:srgbClr val="0F3123"/>
          </a:solidFill>
        </p:spPr>
        <p:txBody>
          <a:bodyPr>
            <a:normAutofit fontScale="90000"/>
          </a:bodyPr>
          <a:lstStyle/>
          <a:p>
            <a:pPr marL="360000" indent="457200" algn="l"/>
            <a:r>
              <a:rPr lang="en-US" sz="2700" b="1" cap="none" dirty="0">
                <a:solidFill>
                  <a:schemeClr val="bg1"/>
                </a:solidFill>
                <a:latin typeface="Arial" panose="020B0604020202020204" pitchFamily="34" charset="0"/>
                <a:cs typeface="Arial" panose="020B0604020202020204" pitchFamily="34" charset="0"/>
              </a:rPr>
              <a:t>8.</a:t>
            </a:r>
            <a:r>
              <a:rPr lang="ro-RO" sz="2700" b="1" cap="none" dirty="0">
                <a:solidFill>
                  <a:schemeClr val="bg1"/>
                </a:solidFill>
                <a:latin typeface="Arial" panose="020B0604020202020204" pitchFamily="34" charset="0"/>
                <a:cs typeface="Arial" panose="020B0604020202020204" pitchFamily="34" charset="0"/>
              </a:rPr>
              <a:t> N</a:t>
            </a:r>
            <a:r>
              <a:rPr lang="en-US" sz="2700" b="1" cap="none" dirty="0">
                <a:solidFill>
                  <a:schemeClr val="bg1"/>
                </a:solidFill>
                <a:latin typeface="Arial" panose="020B0604020202020204" pitchFamily="34" charset="0"/>
                <a:cs typeface="Arial" panose="020B0604020202020204" pitchFamily="34" charset="0"/>
              </a:rPr>
              <a:t>oi </a:t>
            </a:r>
            <a:r>
              <a:rPr lang="en-US" sz="2700" b="1" cap="none" dirty="0" err="1">
                <a:solidFill>
                  <a:schemeClr val="bg1"/>
                </a:solidFill>
                <a:latin typeface="Arial" panose="020B0604020202020204" pitchFamily="34" charset="0"/>
                <a:cs typeface="Arial" panose="020B0604020202020204" pitchFamily="34" charset="0"/>
              </a:rPr>
              <a:t>modific</a:t>
            </a:r>
            <a:r>
              <a:rPr lang="ro-RO" sz="2700" b="1" cap="none" dirty="0" err="1">
                <a:solidFill>
                  <a:schemeClr val="bg1"/>
                </a:solidFill>
                <a:latin typeface="Arial" panose="020B0604020202020204" pitchFamily="34" charset="0"/>
                <a:cs typeface="Arial" panose="020B0604020202020204" pitchFamily="34" charset="0"/>
              </a:rPr>
              <a:t>ări</a:t>
            </a:r>
            <a:r>
              <a:rPr lang="ro-RO" sz="2700" b="1" cap="none" dirty="0">
                <a:solidFill>
                  <a:schemeClr val="bg1"/>
                </a:solidFill>
                <a:latin typeface="Arial" panose="020B0604020202020204" pitchFamily="34" charset="0"/>
                <a:cs typeface="Arial" panose="020B0604020202020204" pitchFamily="34" charset="0"/>
              </a:rPr>
              <a:t> referitoare la înregistrarea fiscală a punctelor de lucru ale firmelor</a:t>
            </a:r>
            <a:br>
              <a:rPr lang="ro-RO" sz="2400" b="1" cap="none" dirty="0">
                <a:solidFill>
                  <a:schemeClr val="bg1"/>
                </a:solidFill>
                <a:latin typeface="Arial" panose="020B0604020202020204" pitchFamily="34" charset="0"/>
                <a:cs typeface="Arial" panose="020B0604020202020204" pitchFamily="34" charset="0"/>
              </a:rPr>
            </a:br>
            <a:r>
              <a:rPr lang="ro-RO" sz="2400" b="1" cap="none" dirty="0">
                <a:solidFill>
                  <a:schemeClr val="bg1"/>
                </a:solidFill>
                <a:latin typeface="Arial" panose="020B0604020202020204" pitchFamily="34" charset="0"/>
                <a:cs typeface="Arial" panose="020B0604020202020204" pitchFamily="34" charset="0"/>
              </a:rPr>
              <a:t>Legea nr. 245/23.12.2025 </a:t>
            </a:r>
            <a:r>
              <a:rPr lang="ro-RO" sz="2400" cap="none" dirty="0">
                <a:solidFill>
                  <a:schemeClr val="bg1"/>
                </a:solidFill>
                <a:latin typeface="Arial" panose="020B0604020202020204" pitchFamily="34" charset="0"/>
                <a:cs typeface="Arial" panose="020B0604020202020204" pitchFamily="34" charset="0"/>
              </a:rPr>
              <a:t>pentru modificarea </a:t>
            </a:r>
            <a:r>
              <a:rPr lang="ro-RO" sz="2400" b="1" cap="none" dirty="0">
                <a:solidFill>
                  <a:schemeClr val="bg1"/>
                </a:solidFill>
                <a:latin typeface="Arial" panose="020B0604020202020204" pitchFamily="34" charset="0"/>
                <a:cs typeface="Arial" panose="020B0604020202020204" pitchFamily="34" charset="0"/>
              </a:rPr>
              <a:t>art. 32 alin.7 din legea nr.273/2006</a:t>
            </a:r>
            <a:r>
              <a:rPr lang="ro-RO" sz="2400" cap="none" dirty="0">
                <a:solidFill>
                  <a:schemeClr val="bg1"/>
                </a:solidFill>
                <a:latin typeface="Arial" panose="020B0604020202020204" pitchFamily="34" charset="0"/>
                <a:cs typeface="Arial" panose="020B0604020202020204" pitchFamily="34" charset="0"/>
              </a:rPr>
              <a:t> privind finanțele publice locale a fost </a:t>
            </a:r>
            <a:r>
              <a:rPr lang="ro-RO" sz="2400" cap="none" dirty="0" err="1">
                <a:solidFill>
                  <a:schemeClr val="bg1"/>
                </a:solidFill>
                <a:latin typeface="Arial" panose="020B0604020202020204" pitchFamily="34" charset="0"/>
                <a:cs typeface="Arial" panose="020B0604020202020204" pitchFamily="34" charset="0"/>
              </a:rPr>
              <a:t>publcitaă</a:t>
            </a:r>
            <a:r>
              <a:rPr lang="ro-RO" sz="2400" cap="none" dirty="0">
                <a:solidFill>
                  <a:schemeClr val="bg1"/>
                </a:solidFill>
                <a:latin typeface="Arial" panose="020B0604020202020204" pitchFamily="34" charset="0"/>
                <a:cs typeface="Arial" panose="020B0604020202020204" pitchFamily="34" charset="0"/>
              </a:rPr>
              <a:t> în </a:t>
            </a:r>
            <a:r>
              <a:rPr lang="ro-RO" sz="2400" cap="none" dirty="0" err="1">
                <a:solidFill>
                  <a:schemeClr val="bg1"/>
                </a:solidFill>
                <a:latin typeface="Arial" panose="020B0604020202020204" pitchFamily="34" charset="0"/>
                <a:cs typeface="Arial" panose="020B0604020202020204" pitchFamily="34" charset="0"/>
              </a:rPr>
              <a:t>m.of.partea</a:t>
            </a:r>
            <a:r>
              <a:rPr lang="ro-RO" sz="2400" cap="none" dirty="0">
                <a:solidFill>
                  <a:schemeClr val="bg1"/>
                </a:solidFill>
                <a:latin typeface="Arial" panose="020B0604020202020204" pitchFamily="34" charset="0"/>
                <a:cs typeface="Arial" panose="020B0604020202020204" pitchFamily="34" charset="0"/>
              </a:rPr>
              <a:t> i nr.1204 din 29.12.2025 și conține practic două articole.</a:t>
            </a:r>
          </a:p>
        </p:txBody>
      </p:sp>
      <p:sp>
        <p:nvSpPr>
          <p:cNvPr id="3" name="Content Placeholder 2">
            <a:extLst>
              <a:ext uri="{FF2B5EF4-FFF2-40B4-BE49-F238E27FC236}">
                <a16:creationId xmlns:a16="http://schemas.microsoft.com/office/drawing/2014/main" id="{C7939582-8512-C899-5812-06F67358F495}"/>
              </a:ext>
            </a:extLst>
          </p:cNvPr>
          <p:cNvSpPr>
            <a:spLocks noGrp="1"/>
          </p:cNvSpPr>
          <p:nvPr>
            <p:ph idx="1"/>
          </p:nvPr>
        </p:nvSpPr>
        <p:spPr>
          <a:xfrm>
            <a:off x="1" y="2753032"/>
            <a:ext cx="9144000" cy="4104969"/>
          </a:xfrm>
        </p:spPr>
        <p:txBody>
          <a:bodyPr>
            <a:noAutofit/>
          </a:bodyPr>
          <a:lstStyle/>
          <a:p>
            <a:pPr marL="0" indent="0">
              <a:buNone/>
            </a:pPr>
            <a:r>
              <a:rPr lang="ro-RO" sz="1300" dirty="0">
                <a:solidFill>
                  <a:schemeClr val="tx1"/>
                </a:solidFill>
                <a:latin typeface="Arial" panose="020B0604020202020204" pitchFamily="34" charset="0"/>
                <a:cs typeface="Arial" panose="020B0604020202020204" pitchFamily="34" charset="0"/>
              </a:rPr>
              <a:t>Concret, orice agent economic, instituție publică centrală sau locală care are organizată o entitate cu sau fără personalitate juridică la altă adresă decât sediul social al subiectului respectiv în care își desfășoară activitatea cel puțin un salariat/persoană care realizează venituri din salarii are obligația să solicite înregistrarea fiscală a entității respective ca plătitoare de salarii și de venituri asimilate salariilor la organul fiscal din subordinea ANAF în a cărui rază teritorială se află adresa unde </a:t>
            </a:r>
            <a:r>
              <a:rPr lang="ro-RO" sz="1300" dirty="0" err="1">
                <a:solidFill>
                  <a:schemeClr val="tx1"/>
                </a:solidFill>
                <a:latin typeface="Arial" panose="020B0604020202020204" pitchFamily="34" charset="0"/>
                <a:cs typeface="Arial" panose="020B0604020202020204" pitchFamily="34" charset="0"/>
              </a:rPr>
              <a:t>unde</a:t>
            </a:r>
            <a:r>
              <a:rPr lang="ro-RO" sz="1300" dirty="0">
                <a:solidFill>
                  <a:schemeClr val="tx1"/>
                </a:solidFill>
                <a:latin typeface="Arial" panose="020B0604020202020204" pitchFamily="34" charset="0"/>
                <a:cs typeface="Arial" panose="020B0604020202020204" pitchFamily="34" charset="0"/>
              </a:rPr>
              <a:t> se desfășoară acea activitate.</a:t>
            </a:r>
          </a:p>
          <a:p>
            <a:pPr marL="0" indent="0">
              <a:buNone/>
            </a:pPr>
            <a:r>
              <a:rPr lang="ro-RO" sz="1300" dirty="0">
                <a:solidFill>
                  <a:schemeClr val="tx1"/>
                </a:solidFill>
                <a:latin typeface="Arial" panose="020B0604020202020204" pitchFamily="34" charset="0"/>
                <a:cs typeface="Arial" panose="020B0604020202020204" pitchFamily="34" charset="0"/>
              </a:rPr>
              <a:t>Pentru entitățile nou înființate termenul de înregistrare fiscală este de 30 zile, același termen fiind valabil și pentru entitățile deja existente, însă în acest ultim caz termenul curge de la data intrării în vigoare a legii.</a:t>
            </a:r>
          </a:p>
          <a:p>
            <a:pPr marL="0" indent="0">
              <a:buNone/>
            </a:pPr>
            <a:r>
              <a:rPr lang="ro-RO" sz="1300" dirty="0">
                <a:solidFill>
                  <a:schemeClr val="tx1"/>
                </a:solidFill>
                <a:latin typeface="Arial" panose="020B0604020202020204" pitchFamily="34" charset="0"/>
                <a:cs typeface="Arial" panose="020B0604020202020204" pitchFamily="34" charset="0"/>
              </a:rPr>
              <a:t>Organul fiscal are obligația ca în termen de 5 zile de la înregistrarea fiscală a acelui punct de lucru să transmită o copie de pe certificatul de înregistrare fiscală primarului unității administrative unde se desfășoară acea activitate salarizată iar contabilitatea acelui ”punct de lucru” trebuie să reflecte impozitul aferent veniturilor fiecărei luni, calculat, reținut și virat pe fiecare entitate vizată de noul text al legii.</a:t>
            </a:r>
          </a:p>
          <a:p>
            <a:pPr marL="0" indent="0">
              <a:buNone/>
            </a:pPr>
            <a:r>
              <a:rPr lang="ro-RO" sz="1300" dirty="0">
                <a:solidFill>
                  <a:schemeClr val="tx1"/>
                </a:solidFill>
                <a:latin typeface="Arial" panose="020B0604020202020204" pitchFamily="34" charset="0"/>
                <a:cs typeface="Arial" panose="020B0604020202020204" pitchFamily="34" charset="0"/>
              </a:rPr>
              <a:t>Este o reglementare mai veche, în sensul că OUG nr.28/2008 modifica în egală măsură Legea nr.273/2006 însă prevedea un minim de 5 salariați, număr redus acum la un singur salariat.</a:t>
            </a:r>
          </a:p>
          <a:p>
            <a:pPr marL="0" indent="0">
              <a:buNone/>
            </a:pPr>
            <a:r>
              <a:rPr lang="ro-RO" sz="1300" dirty="0">
                <a:solidFill>
                  <a:schemeClr val="tx1"/>
                </a:solidFill>
                <a:latin typeface="Arial" panose="020B0604020202020204" pitchFamily="34" charset="0"/>
                <a:cs typeface="Arial" panose="020B0604020202020204" pitchFamily="34" charset="0"/>
              </a:rPr>
              <a:t>Scopul modificării legislative este acela ca orice firmă, de curierat, transport feroviar, unitate de învățământ, bancă, societate de </a:t>
            </a:r>
            <a:r>
              <a:rPr lang="ro-RO" sz="1300" dirty="0" err="1">
                <a:solidFill>
                  <a:schemeClr val="tx1"/>
                </a:solidFill>
                <a:latin typeface="Arial" panose="020B0604020202020204" pitchFamily="34" charset="0"/>
                <a:cs typeface="Arial" panose="020B0604020202020204" pitchFamily="34" charset="0"/>
              </a:rPr>
              <a:t>aisgurări</a:t>
            </a:r>
            <a:r>
              <a:rPr lang="ro-RO" sz="1300" dirty="0">
                <a:solidFill>
                  <a:schemeClr val="tx1"/>
                </a:solidFill>
                <a:latin typeface="Arial" panose="020B0604020202020204" pitchFamily="34" charset="0"/>
                <a:cs typeface="Arial" panose="020B0604020202020204" pitchFamily="34" charset="0"/>
              </a:rPr>
              <a:t>, schimb valutar etc. care lucrează într-o locație anume cu un număr de 1-4 salariați să vireze la bugetul local al localității respective bani din impozitul pe veniturile din salarii sau asimilate salariilor astfel încât să fie majorat bugetul localităților mici, cu acces limitat la fonduri. </a:t>
            </a:r>
          </a:p>
        </p:txBody>
      </p:sp>
    </p:spTree>
    <p:extLst>
      <p:ext uri="{BB962C8B-B14F-4D97-AF65-F5344CB8AC3E}">
        <p14:creationId xmlns:p14="http://schemas.microsoft.com/office/powerpoint/2010/main" val="3225350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1907458"/>
          </a:xfrm>
          <a:solidFill>
            <a:srgbClr val="0F3123"/>
          </a:solidFill>
        </p:spPr>
        <p:txBody>
          <a:bodyPr>
            <a:normAutofit/>
          </a:bodyPr>
          <a:lstStyle/>
          <a:p>
            <a:r>
              <a:rPr lang="en-US" b="1" dirty="0" err="1">
                <a:solidFill>
                  <a:schemeClr val="bg1"/>
                </a:solidFill>
                <a:latin typeface="Arial" panose="020B0604020202020204" pitchFamily="34" charset="0"/>
                <a:cs typeface="Arial" panose="020B0604020202020204" pitchFamily="34" charset="0"/>
              </a:rPr>
              <a:t>Finalul</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anului</a:t>
            </a:r>
            <a:r>
              <a:rPr lang="en-US" b="1" dirty="0">
                <a:solidFill>
                  <a:schemeClr val="bg1"/>
                </a:solidFill>
                <a:latin typeface="Arial" panose="020B0604020202020204" pitchFamily="34" charset="0"/>
                <a:cs typeface="Arial" panose="020B0604020202020204" pitchFamily="34" charset="0"/>
              </a:rPr>
              <a:t> 2025 a </a:t>
            </a:r>
            <a:r>
              <a:rPr lang="en-US" b="1" dirty="0" err="1">
                <a:solidFill>
                  <a:schemeClr val="bg1"/>
                </a:solidFill>
                <a:latin typeface="Arial" panose="020B0604020202020204" pitchFamily="34" charset="0"/>
                <a:cs typeface="Arial" panose="020B0604020202020204" pitchFamily="34" charset="0"/>
              </a:rPr>
              <a:t>adus</a:t>
            </a:r>
            <a:r>
              <a:rPr lang="en-US" b="1" dirty="0">
                <a:solidFill>
                  <a:schemeClr val="bg1"/>
                </a:solidFill>
                <a:latin typeface="Arial" panose="020B0604020202020204" pitchFamily="34" charset="0"/>
                <a:cs typeface="Arial" panose="020B0604020202020204" pitchFamily="34" charset="0"/>
              </a:rPr>
              <a:t> un </a:t>
            </a:r>
            <a:r>
              <a:rPr lang="en-US" b="1" dirty="0" err="1">
                <a:solidFill>
                  <a:schemeClr val="bg1"/>
                </a:solidFill>
                <a:latin typeface="Arial" panose="020B0604020202020204" pitchFamily="34" charset="0"/>
                <a:cs typeface="Arial" panose="020B0604020202020204" pitchFamily="34" charset="0"/>
              </a:rPr>
              <a:t>pachet</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amplu</a:t>
            </a:r>
            <a:r>
              <a:rPr lang="en-US" b="1" dirty="0">
                <a:solidFill>
                  <a:schemeClr val="bg1"/>
                </a:solidFill>
                <a:latin typeface="Arial" panose="020B0604020202020204" pitchFamily="34" charset="0"/>
                <a:cs typeface="Arial" panose="020B0604020202020204" pitchFamily="34" charset="0"/>
              </a:rPr>
              <a:t> de </a:t>
            </a:r>
            <a:r>
              <a:rPr lang="en-US" b="1" dirty="0" err="1">
                <a:solidFill>
                  <a:schemeClr val="bg1"/>
                </a:solidFill>
                <a:latin typeface="Arial" panose="020B0604020202020204" pitchFamily="34" charset="0"/>
                <a:cs typeface="Arial" panose="020B0604020202020204" pitchFamily="34" charset="0"/>
              </a:rPr>
              <a:t>modificări</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fiscale</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si</a:t>
            </a:r>
            <a:r>
              <a:rPr lang="en-US" b="1" dirty="0">
                <a:solidFill>
                  <a:schemeClr val="bg1"/>
                </a:solidFill>
                <a:latin typeface="Arial" panose="020B0604020202020204" pitchFamily="34" charset="0"/>
                <a:cs typeface="Arial" panose="020B0604020202020204" pitchFamily="34" charset="0"/>
              </a:rPr>
              <a:t> juridice, </a:t>
            </a:r>
            <a:r>
              <a:rPr lang="en-US" b="1" dirty="0" err="1">
                <a:solidFill>
                  <a:schemeClr val="bg1"/>
                </a:solidFill>
                <a:latin typeface="Arial" panose="020B0604020202020204" pitchFamily="34" charset="0"/>
                <a:cs typeface="Arial" panose="020B0604020202020204" pitchFamily="34" charset="0"/>
              </a:rPr>
              <a:t>introduse</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prin</a:t>
            </a:r>
            <a:r>
              <a:rPr lang="en-US" b="1" dirty="0">
                <a:solidFill>
                  <a:schemeClr val="bg1"/>
                </a:solidFill>
                <a:latin typeface="Arial" panose="020B0604020202020204" pitchFamily="34" charset="0"/>
                <a:cs typeface="Arial" panose="020B0604020202020204" pitchFamily="34" charset="0"/>
              </a:rPr>
              <a:t>:</a:t>
            </a:r>
            <a:endParaRPr lang="ro-RO" b="1" dirty="0">
              <a:solidFill>
                <a:schemeClr val="bg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 y="2202427"/>
            <a:ext cx="9144000" cy="4655574"/>
          </a:xfrm>
        </p:spPr>
        <p:txBody>
          <a:bodyPr>
            <a:noAutofit/>
          </a:bodyPr>
          <a:lstStyle/>
          <a:p>
            <a:pPr marL="360000" indent="0">
              <a:buNone/>
            </a:pPr>
            <a:r>
              <a:rPr lang="en-US" sz="2000" dirty="0">
                <a:solidFill>
                  <a:schemeClr val="tx1"/>
                </a:solidFill>
                <a:latin typeface="Arial" panose="020B0604020202020204" pitchFamily="34" charset="0"/>
                <a:cs typeface="Arial" panose="020B0604020202020204" pitchFamily="34" charset="0"/>
              </a:rPr>
              <a:t>-</a:t>
            </a:r>
            <a:r>
              <a:rPr lang="ro-RO" sz="2000" dirty="0">
                <a:solidFill>
                  <a:schemeClr val="tx1"/>
                </a:solidFill>
                <a:latin typeface="Arial" panose="020B0604020202020204" pitchFamily="34" charset="0"/>
                <a:cs typeface="Arial" panose="020B0604020202020204" pitchFamily="34" charset="0"/>
              </a:rPr>
              <a:t> </a:t>
            </a:r>
            <a:r>
              <a:rPr lang="en-US" sz="2000" b="1" dirty="0" err="1">
                <a:solidFill>
                  <a:schemeClr val="tx1"/>
                </a:solidFill>
                <a:latin typeface="Arial" panose="020B0604020202020204" pitchFamily="34" charset="0"/>
                <a:cs typeface="Arial" panose="020B0604020202020204" pitchFamily="34" charset="0"/>
              </a:rPr>
              <a:t>Legea</a:t>
            </a:r>
            <a:r>
              <a:rPr lang="en-US" sz="2000" b="1" dirty="0">
                <a:solidFill>
                  <a:schemeClr val="tx1"/>
                </a:solidFill>
                <a:latin typeface="Arial" panose="020B0604020202020204" pitchFamily="34" charset="0"/>
                <a:cs typeface="Arial" panose="020B0604020202020204" pitchFamily="34" charset="0"/>
              </a:rPr>
              <a:t> 239/2025 </a:t>
            </a:r>
            <a:r>
              <a:rPr lang="en-US" sz="2000" dirty="0" err="1">
                <a:solidFill>
                  <a:schemeClr val="tx1"/>
                </a:solidFill>
                <a:latin typeface="Arial" panose="020B0604020202020204" pitchFamily="34" charset="0"/>
                <a:cs typeface="Arial" panose="020B0604020202020204" pitchFamily="34" charset="0"/>
              </a:rPr>
              <a:t>privind</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stabilirea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unor</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măsuri</a:t>
            </a:r>
            <a:r>
              <a:rPr lang="en-US" sz="2000" dirty="0">
                <a:solidFill>
                  <a:schemeClr val="tx1"/>
                </a:solidFill>
                <a:latin typeface="Arial" panose="020B0604020202020204" pitchFamily="34" charset="0"/>
                <a:cs typeface="Arial" panose="020B0604020202020204" pitchFamily="34" charset="0"/>
              </a:rPr>
              <a:t> de </a:t>
            </a:r>
            <a:r>
              <a:rPr lang="en-US" sz="2000" dirty="0" err="1">
                <a:solidFill>
                  <a:schemeClr val="tx1"/>
                </a:solidFill>
                <a:latin typeface="Arial" panose="020B0604020202020204" pitchFamily="34" charset="0"/>
                <a:cs typeface="Arial" panose="020B0604020202020204" pitchFamily="34" charset="0"/>
              </a:rPr>
              <a:t>redresare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și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eficientizare</a:t>
            </a:r>
            <a:r>
              <a:rPr lang="en-US" sz="2000" dirty="0">
                <a:solidFill>
                  <a:schemeClr val="tx1"/>
                </a:solidFill>
                <a:latin typeface="Arial" panose="020B0604020202020204" pitchFamily="34" charset="0"/>
                <a:cs typeface="Arial" panose="020B0604020202020204" pitchFamily="34" charset="0"/>
              </a:rPr>
              <a:t> a </a:t>
            </a:r>
            <a:r>
              <a:rPr lang="en-US" sz="2000" dirty="0" err="1">
                <a:solidFill>
                  <a:schemeClr val="tx1"/>
                </a:solidFill>
                <a:latin typeface="Arial" panose="020B0604020202020204" pitchFamily="34" charset="0"/>
                <a:cs typeface="Arial" panose="020B0604020202020204" pitchFamily="34" charset="0"/>
              </a:rPr>
              <a:t>resurselor</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publice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și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pentru</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modificarea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și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completarea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unor</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acte</a:t>
            </a:r>
            <a:r>
              <a:rPr lang="en-US" sz="2000" dirty="0">
                <a:solidFill>
                  <a:schemeClr val="tx1"/>
                </a:solidFill>
                <a:latin typeface="Arial" panose="020B0604020202020204" pitchFamily="34" charset="0"/>
                <a:cs typeface="Arial" panose="020B0604020202020204" pitchFamily="34" charset="0"/>
              </a:rPr>
              <a:t> normative </a:t>
            </a:r>
            <a:endParaRPr lang="ro-RO" sz="2000" dirty="0">
              <a:solidFill>
                <a:schemeClr val="tx1"/>
              </a:solidFill>
              <a:latin typeface="Arial" panose="020B0604020202020204" pitchFamily="34" charset="0"/>
              <a:cs typeface="Arial" panose="020B0604020202020204" pitchFamily="34" charset="0"/>
            </a:endParaRPr>
          </a:p>
          <a:p>
            <a:pPr marL="360000" indent="0">
              <a:buNone/>
            </a:pPr>
            <a:r>
              <a:rPr lang="en-US" sz="2000" dirty="0" err="1">
                <a:solidFill>
                  <a:schemeClr val="tx1"/>
                </a:solidFill>
                <a:latin typeface="Arial" panose="020B0604020202020204" pitchFamily="34" charset="0"/>
                <a:cs typeface="Arial" panose="020B0604020202020204" pitchFamily="34" charset="0"/>
              </a:rPr>
              <a:t>si</a:t>
            </a:r>
            <a:r>
              <a:rPr lang="en-US" sz="2000" dirty="0">
                <a:solidFill>
                  <a:schemeClr val="tx1"/>
                </a:solidFill>
                <a:latin typeface="Arial" panose="020B0604020202020204" pitchFamily="34" charset="0"/>
                <a:cs typeface="Arial" panose="020B0604020202020204" pitchFamily="34" charset="0"/>
              </a:rPr>
              <a:t> </a:t>
            </a:r>
            <a:endParaRPr lang="ro-RO" sz="2000" dirty="0">
              <a:solidFill>
                <a:schemeClr val="tx1"/>
              </a:solidFill>
              <a:latin typeface="Arial" panose="020B0604020202020204" pitchFamily="34" charset="0"/>
              <a:cs typeface="Arial" panose="020B0604020202020204" pitchFamily="34" charset="0"/>
            </a:endParaRPr>
          </a:p>
          <a:p>
            <a:pPr marL="360000" indent="0">
              <a:buNone/>
            </a:pPr>
            <a:r>
              <a:rPr lang="en-US" sz="2000" dirty="0">
                <a:solidFill>
                  <a:schemeClr val="tx1"/>
                </a:solidFill>
                <a:latin typeface="Arial" panose="020B0604020202020204" pitchFamily="34" charset="0"/>
                <a:cs typeface="Arial" panose="020B0604020202020204" pitchFamily="34" charset="0"/>
              </a:rPr>
              <a:t>-</a:t>
            </a:r>
            <a:r>
              <a:rPr lang="ro-RO" sz="2000" dirty="0">
                <a:solidFill>
                  <a:schemeClr val="tx1"/>
                </a:solidFill>
                <a:latin typeface="Arial" panose="020B0604020202020204" pitchFamily="34" charset="0"/>
                <a:cs typeface="Arial" panose="020B0604020202020204" pitchFamily="34" charset="0"/>
              </a:rPr>
              <a:t> </a:t>
            </a:r>
            <a:r>
              <a:rPr lang="en-US" sz="2000" b="1" dirty="0">
                <a:solidFill>
                  <a:schemeClr val="tx1"/>
                </a:solidFill>
                <a:latin typeface="Arial" panose="020B0604020202020204" pitchFamily="34" charset="0"/>
                <a:cs typeface="Arial" panose="020B0604020202020204" pitchFamily="34" charset="0"/>
              </a:rPr>
              <a:t>OUG 89/2025 </a:t>
            </a:r>
            <a:r>
              <a:rPr lang="en-US" sz="2000" dirty="0" err="1">
                <a:solidFill>
                  <a:schemeClr val="tx1"/>
                </a:solidFill>
                <a:latin typeface="Arial" panose="020B0604020202020204" pitchFamily="34" charset="0"/>
                <a:cs typeface="Arial" panose="020B0604020202020204" pitchFamily="34" charset="0"/>
              </a:rPr>
              <a:t>pentru</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modificarea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şi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completarea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Legii</a:t>
            </a:r>
            <a:r>
              <a:rPr lang="en-US" sz="2000" dirty="0">
                <a:solidFill>
                  <a:schemeClr val="tx1"/>
                </a:solidFill>
                <a:latin typeface="Arial" panose="020B0604020202020204" pitchFamily="34" charset="0"/>
                <a:cs typeface="Arial" panose="020B0604020202020204" pitchFamily="34" charset="0"/>
              </a:rPr>
              <a:t> </a:t>
            </a:r>
            <a:r>
              <a:rPr lang="en-US" sz="2000" b="1" dirty="0">
                <a:solidFill>
                  <a:schemeClr val="tx1"/>
                </a:solidFill>
                <a:latin typeface="Arial" panose="020B0604020202020204" pitchFamily="34" charset="0"/>
                <a:cs typeface="Arial" panose="020B0604020202020204" pitchFamily="34" charset="0"/>
              </a:rPr>
              <a:t>nr.</a:t>
            </a:r>
            <a:r>
              <a:rPr lang="ro-RO" sz="2000" b="1" dirty="0">
                <a:solidFill>
                  <a:schemeClr val="tx1"/>
                </a:solidFill>
                <a:latin typeface="Arial" panose="020B0604020202020204" pitchFamily="34" charset="0"/>
                <a:cs typeface="Arial" panose="020B0604020202020204" pitchFamily="34" charset="0"/>
              </a:rPr>
              <a:t> </a:t>
            </a:r>
            <a:r>
              <a:rPr lang="en-US" sz="2000" b="1" dirty="0">
                <a:solidFill>
                  <a:schemeClr val="tx1"/>
                </a:solidFill>
                <a:latin typeface="Arial" panose="020B0604020202020204" pitchFamily="34" charset="0"/>
                <a:cs typeface="Arial" panose="020B0604020202020204" pitchFamily="34" charset="0"/>
              </a:rPr>
              <a:t>227/2015 </a:t>
            </a:r>
            <a:r>
              <a:rPr lang="en-US" sz="2000" dirty="0" err="1">
                <a:solidFill>
                  <a:schemeClr val="tx1"/>
                </a:solidFill>
                <a:latin typeface="Arial" panose="020B0604020202020204" pitchFamily="34" charset="0"/>
                <a:cs typeface="Arial" panose="020B0604020202020204" pitchFamily="34" charset="0"/>
              </a:rPr>
              <a:t>privind</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Codul</a:t>
            </a:r>
            <a:r>
              <a:rPr lang="en-US" sz="2000" dirty="0">
                <a:solidFill>
                  <a:schemeClr val="tx1"/>
                </a:solidFill>
                <a:latin typeface="Arial" panose="020B0604020202020204" pitchFamily="34" charset="0"/>
                <a:cs typeface="Arial" panose="020B0604020202020204" pitchFamily="34" charset="0"/>
              </a:rPr>
              <a:t> fiscal, </a:t>
            </a:r>
            <a:endParaRPr lang="ro-RO" sz="2000" dirty="0">
              <a:solidFill>
                <a:schemeClr val="tx1"/>
              </a:solidFill>
              <a:latin typeface="Arial" panose="020B0604020202020204" pitchFamily="34" charset="0"/>
              <a:cs typeface="Arial" panose="020B0604020202020204" pitchFamily="34" charset="0"/>
            </a:endParaRPr>
          </a:p>
          <a:p>
            <a:pPr marL="360000" indent="0">
              <a:buNone/>
            </a:pPr>
            <a:r>
              <a:rPr lang="en-US" sz="2000" dirty="0" err="1">
                <a:solidFill>
                  <a:schemeClr val="tx1"/>
                </a:solidFill>
                <a:latin typeface="Arial" panose="020B0604020202020204" pitchFamily="34" charset="0"/>
                <a:cs typeface="Arial" panose="020B0604020202020204" pitchFamily="34" charset="0"/>
              </a:rPr>
              <a:t>Ambele</a:t>
            </a:r>
            <a:r>
              <a:rPr lang="en-US" sz="2000" dirty="0">
                <a:solidFill>
                  <a:schemeClr val="tx1"/>
                </a:solidFill>
                <a:latin typeface="Arial" panose="020B0604020202020204" pitchFamily="34" charset="0"/>
                <a:cs typeface="Arial" panose="020B0604020202020204" pitchFamily="34" charset="0"/>
              </a:rPr>
              <a:t> cu </a:t>
            </a:r>
            <a:r>
              <a:rPr lang="en-US" sz="2000" dirty="0" err="1">
                <a:solidFill>
                  <a:schemeClr val="tx1"/>
                </a:solidFill>
                <a:latin typeface="Arial" panose="020B0604020202020204" pitchFamily="34" charset="0"/>
                <a:cs typeface="Arial" panose="020B0604020202020204" pitchFamily="34" charset="0"/>
              </a:rPr>
              <a:t>aplicare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începând</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în</a:t>
            </a:r>
            <a:r>
              <a:rPr lang="en-US" sz="2000" dirty="0">
                <a:solidFill>
                  <a:schemeClr val="tx1"/>
                </a:solidFill>
                <a:latin typeface="Arial" panose="020B0604020202020204" pitchFamily="34" charset="0"/>
                <a:cs typeface="Arial" panose="020B0604020202020204" pitchFamily="34" charset="0"/>
              </a:rPr>
              <a:t> principal, de la </a:t>
            </a:r>
            <a:r>
              <a:rPr lang="ro-RO" sz="2000" dirty="0">
                <a:solidFill>
                  <a:schemeClr val="tx1"/>
                </a:solidFill>
                <a:latin typeface="Arial" panose="020B0604020202020204" pitchFamily="34" charset="0"/>
                <a:cs typeface="Arial" panose="020B0604020202020204" pitchFamily="34" charset="0"/>
              </a:rPr>
              <a:t>1</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ianuarie</a:t>
            </a:r>
            <a:r>
              <a:rPr lang="en-US" sz="2000" dirty="0">
                <a:solidFill>
                  <a:schemeClr val="tx1"/>
                </a:solidFill>
                <a:latin typeface="Arial" panose="020B0604020202020204" pitchFamily="34" charset="0"/>
                <a:cs typeface="Arial" panose="020B0604020202020204" pitchFamily="34" charset="0"/>
              </a:rPr>
              <a:t> 2026. </a:t>
            </a:r>
            <a:endParaRPr lang="ro-RO" sz="2000" dirty="0">
              <a:solidFill>
                <a:schemeClr val="tx1"/>
              </a:solidFill>
              <a:latin typeface="Arial" panose="020B0604020202020204" pitchFamily="34" charset="0"/>
              <a:cs typeface="Arial" panose="020B0604020202020204" pitchFamily="34" charset="0"/>
            </a:endParaRPr>
          </a:p>
          <a:p>
            <a:pPr marL="360000" indent="0">
              <a:buNone/>
            </a:pPr>
            <a:r>
              <a:rPr lang="en-US" sz="2000" dirty="0" err="1">
                <a:solidFill>
                  <a:schemeClr val="tx1"/>
                </a:solidFill>
                <a:latin typeface="Arial" panose="020B0604020202020204" pitchFamily="34" charset="0"/>
                <a:cs typeface="Arial" panose="020B0604020202020204" pitchFamily="34" charset="0"/>
              </a:rPr>
              <a:t>Aceste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schimbari</a:t>
            </a:r>
            <a:r>
              <a:rPr lang="en-US" sz="2000" dirty="0">
                <a:solidFill>
                  <a:schemeClr val="tx1"/>
                </a:solidFill>
                <a:latin typeface="Arial" panose="020B0604020202020204" pitchFamily="34" charset="0"/>
                <a:cs typeface="Arial" panose="020B0604020202020204" pitchFamily="34" charset="0"/>
              </a:rPr>
              <a:t> </a:t>
            </a:r>
            <a:r>
              <a:rPr lang="en-US" sz="2000" b="1" dirty="0" err="1">
                <a:solidFill>
                  <a:schemeClr val="tx1"/>
                </a:solidFill>
                <a:latin typeface="Arial" panose="020B0604020202020204" pitchFamily="34" charset="0"/>
                <a:cs typeface="Arial" panose="020B0604020202020204" pitchFamily="34" charset="0"/>
              </a:rPr>
              <a:t>afectează</a:t>
            </a:r>
            <a:r>
              <a:rPr lang="en-US" sz="2000" b="1" dirty="0">
                <a:solidFill>
                  <a:schemeClr val="tx1"/>
                </a:solidFill>
                <a:latin typeface="Arial" panose="020B0604020202020204" pitchFamily="34" charset="0"/>
                <a:cs typeface="Arial" panose="020B0604020202020204" pitchFamily="34" charset="0"/>
              </a:rPr>
              <a:t> direct SRL-urile, PFA-urile, ONG-urile </a:t>
            </a:r>
            <a:r>
              <a:rPr lang="ro-RO" sz="2000" b="1" dirty="0">
                <a:solidFill>
                  <a:schemeClr val="tx1"/>
                </a:solidFill>
                <a:latin typeface="Arial" panose="020B0604020202020204" pitchFamily="34" charset="0"/>
                <a:cs typeface="Arial" panose="020B0604020202020204" pitchFamily="34" charset="0"/>
              </a:rPr>
              <a:t>ș</a:t>
            </a:r>
            <a:r>
              <a:rPr lang="en-US" sz="2000" b="1" dirty="0" err="1">
                <a:solidFill>
                  <a:schemeClr val="tx1"/>
                </a:solidFill>
                <a:latin typeface="Arial" panose="020B0604020202020204" pitchFamily="34" charset="0"/>
                <a:cs typeface="Arial" panose="020B0604020202020204" pitchFamily="34" charset="0"/>
              </a:rPr>
              <a:t>i</a:t>
            </a:r>
            <a:r>
              <a:rPr lang="en-US" sz="2000" b="1" dirty="0">
                <a:solidFill>
                  <a:schemeClr val="tx1"/>
                </a:solidFill>
                <a:latin typeface="Arial" panose="020B0604020202020204" pitchFamily="34" charset="0"/>
                <a:cs typeface="Arial" panose="020B0604020202020204" pitchFamily="34" charset="0"/>
              </a:rPr>
              <a:t> liber-</a:t>
            </a:r>
            <a:r>
              <a:rPr lang="en-US" sz="2000" b="1" dirty="0" err="1">
                <a:solidFill>
                  <a:schemeClr val="tx1"/>
                </a:solidFill>
                <a:latin typeface="Arial" panose="020B0604020202020204" pitchFamily="34" charset="0"/>
                <a:cs typeface="Arial" panose="020B0604020202020204" pitchFamily="34" charset="0"/>
              </a:rPr>
              <a:t>profesionistii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atât</a:t>
            </a:r>
            <a:r>
              <a:rPr lang="en-US" sz="2000" dirty="0">
                <a:solidFill>
                  <a:schemeClr val="tx1"/>
                </a:solidFill>
                <a:latin typeface="Arial" panose="020B0604020202020204" pitchFamily="34" charset="0"/>
                <a:cs typeface="Arial" panose="020B0604020202020204" pitchFamily="34" charset="0"/>
              </a:rPr>
              <a:t> din </a:t>
            </a:r>
            <a:r>
              <a:rPr lang="en-US" sz="2000" dirty="0" err="1">
                <a:solidFill>
                  <a:schemeClr val="tx1"/>
                </a:solidFill>
                <a:latin typeface="Arial" panose="020B0604020202020204" pitchFamily="34" charset="0"/>
                <a:cs typeface="Arial" panose="020B0604020202020204" pitchFamily="34" charset="0"/>
              </a:rPr>
              <a:t>perspectiva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taxelor</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cât</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şi</a:t>
            </a:r>
            <a:r>
              <a:rPr lang="en-US" sz="2000" dirty="0">
                <a:solidFill>
                  <a:schemeClr val="tx1"/>
                </a:solidFill>
                <a:latin typeface="Arial" panose="020B0604020202020204" pitchFamily="34" charset="0"/>
                <a:cs typeface="Arial" panose="020B0604020202020204" pitchFamily="34" charset="0"/>
              </a:rPr>
              <a:t> a </a:t>
            </a:r>
            <a:r>
              <a:rPr lang="en-US" sz="2000" dirty="0" err="1">
                <a:solidFill>
                  <a:schemeClr val="tx1"/>
                </a:solidFill>
                <a:latin typeface="Arial" panose="020B0604020202020204" pitchFamily="34" charset="0"/>
                <a:cs typeface="Arial" panose="020B0604020202020204" pitchFamily="34" charset="0"/>
              </a:rPr>
              <a:t>conformării</a:t>
            </a:r>
            <a:r>
              <a:rPr lang="en-US" sz="2000" dirty="0">
                <a:solidFill>
                  <a:schemeClr val="tx1"/>
                </a:solidFill>
                <a:latin typeface="Arial" panose="020B0604020202020204" pitchFamily="34" charset="0"/>
                <a:cs typeface="Arial" panose="020B0604020202020204" pitchFamily="34" charset="0"/>
              </a:rPr>
              <a:t> administrative.</a:t>
            </a:r>
            <a:endParaRPr lang="ro-RO" sz="2000" dirty="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B968B-EBC8-1934-0227-A8ADB90ACC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E2DC0-85EA-4C50-534C-7BB6F4560B1F}"/>
              </a:ext>
            </a:extLst>
          </p:cNvPr>
          <p:cNvSpPr>
            <a:spLocks noGrp="1"/>
          </p:cNvSpPr>
          <p:nvPr>
            <p:ph type="title"/>
          </p:nvPr>
        </p:nvSpPr>
        <p:spPr>
          <a:xfrm>
            <a:off x="1" y="0"/>
            <a:ext cx="9144000" cy="1907458"/>
          </a:xfrm>
          <a:solidFill>
            <a:srgbClr val="0F3123"/>
          </a:solidFill>
        </p:spPr>
        <p:txBody>
          <a:bodyPr>
            <a:normAutofit/>
          </a:bodyPr>
          <a:lstStyle/>
          <a:p>
            <a:r>
              <a:rPr lang="en-US" b="1" dirty="0" err="1">
                <a:solidFill>
                  <a:schemeClr val="bg1"/>
                </a:solidFill>
                <a:latin typeface="Arial" panose="020B0604020202020204" pitchFamily="34" charset="0"/>
                <a:cs typeface="Arial" panose="020B0604020202020204" pitchFamily="34" charset="0"/>
              </a:rPr>
              <a:t>În</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legislaţi</a:t>
            </a:r>
            <a:r>
              <a:rPr lang="ro-RO" b="1" dirty="0">
                <a:solidFill>
                  <a:schemeClr val="bg1"/>
                </a:solidFill>
                <a:latin typeface="Arial" panose="020B0604020202020204" pitchFamily="34" charset="0"/>
                <a:cs typeface="Arial" panose="020B0604020202020204" pitchFamily="34" charset="0"/>
              </a:rPr>
              <a:t>A</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societăţilor</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comerciale</a:t>
            </a:r>
            <a:r>
              <a:rPr lang="en-US" b="1" dirty="0">
                <a:solidFill>
                  <a:schemeClr val="bg1"/>
                </a:solidFill>
                <a:latin typeface="Arial" panose="020B0604020202020204" pitchFamily="34" charset="0"/>
                <a:cs typeface="Arial" panose="020B0604020202020204" pitchFamily="34" charset="0"/>
              </a:rPr>
              <a:t>, apar </a:t>
            </a:r>
            <a:r>
              <a:rPr lang="en-US" b="1" dirty="0" err="1">
                <a:solidFill>
                  <a:schemeClr val="bg1"/>
                </a:solidFill>
                <a:latin typeface="Arial" panose="020B0604020202020204" pitchFamily="34" charset="0"/>
                <a:cs typeface="Arial" panose="020B0604020202020204" pitchFamily="34" charset="0"/>
              </a:rPr>
              <a:t>modificările</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aduse</a:t>
            </a:r>
            <a:r>
              <a:rPr lang="en-US" b="1" dirty="0">
                <a:solidFill>
                  <a:schemeClr val="bg1"/>
                </a:solidFill>
                <a:latin typeface="Arial" panose="020B0604020202020204" pitchFamily="34" charset="0"/>
                <a:cs typeface="Arial" panose="020B0604020202020204" pitchFamily="34" charset="0"/>
              </a:rPr>
              <a:t> </a:t>
            </a:r>
            <a:r>
              <a:rPr lang="en-US" b="1" dirty="0" err="1">
                <a:solidFill>
                  <a:schemeClr val="bg1"/>
                </a:solidFill>
                <a:latin typeface="Arial" panose="020B0604020202020204" pitchFamily="34" charset="0"/>
                <a:cs typeface="Arial" panose="020B0604020202020204" pitchFamily="34" charset="0"/>
              </a:rPr>
              <a:t>prin</a:t>
            </a:r>
            <a:br>
              <a:rPr lang="ro-RO" b="1" dirty="0">
                <a:solidFill>
                  <a:schemeClr val="bg1"/>
                </a:solidFill>
                <a:latin typeface="Arial" panose="020B0604020202020204" pitchFamily="34" charset="0"/>
                <a:cs typeface="Arial" panose="020B0604020202020204" pitchFamily="34" charset="0"/>
              </a:rPr>
            </a:br>
            <a:r>
              <a:rPr lang="en-US" b="1" dirty="0" err="1">
                <a:solidFill>
                  <a:schemeClr val="bg1"/>
                </a:solidFill>
                <a:latin typeface="Arial" panose="020B0604020202020204" pitchFamily="34" charset="0"/>
                <a:cs typeface="Arial" panose="020B0604020202020204" pitchFamily="34" charset="0"/>
              </a:rPr>
              <a:t>Legea</a:t>
            </a:r>
            <a:r>
              <a:rPr lang="en-US" b="1" dirty="0">
                <a:solidFill>
                  <a:schemeClr val="bg1"/>
                </a:solidFill>
                <a:latin typeface="Arial" panose="020B0604020202020204" pitchFamily="34" charset="0"/>
                <a:cs typeface="Arial" panose="020B0604020202020204" pitchFamily="34" charset="0"/>
              </a:rPr>
              <a:t> nr.</a:t>
            </a:r>
            <a:r>
              <a:rPr lang="ro-RO" b="1" dirty="0">
                <a:solidFill>
                  <a:schemeClr val="bg1"/>
                </a:solidFill>
                <a:latin typeface="Arial" panose="020B0604020202020204" pitchFamily="34" charset="0"/>
                <a:cs typeface="Arial" panose="020B0604020202020204" pitchFamily="34" charset="0"/>
              </a:rPr>
              <a:t> </a:t>
            </a:r>
            <a:r>
              <a:rPr lang="en-US" b="1" dirty="0">
                <a:solidFill>
                  <a:schemeClr val="bg1"/>
                </a:solidFill>
                <a:latin typeface="Arial" panose="020B0604020202020204" pitchFamily="34" charset="0"/>
                <a:cs typeface="Arial" panose="020B0604020202020204" pitchFamily="34" charset="0"/>
              </a:rPr>
              <a:t>239/2025</a:t>
            </a:r>
            <a:r>
              <a:rPr lang="en-US" dirty="0"/>
              <a:t>.</a:t>
            </a:r>
            <a:endParaRPr lang="ro-RO" dirty="0"/>
          </a:p>
        </p:txBody>
      </p:sp>
      <p:sp>
        <p:nvSpPr>
          <p:cNvPr id="3" name="Content Placeholder 2">
            <a:extLst>
              <a:ext uri="{FF2B5EF4-FFF2-40B4-BE49-F238E27FC236}">
                <a16:creationId xmlns:a16="http://schemas.microsoft.com/office/drawing/2014/main" id="{7C273947-69B9-112F-4EFD-181EDB32B882}"/>
              </a:ext>
            </a:extLst>
          </p:cNvPr>
          <p:cNvSpPr>
            <a:spLocks noGrp="1"/>
          </p:cNvSpPr>
          <p:nvPr>
            <p:ph idx="1"/>
          </p:nvPr>
        </p:nvSpPr>
        <p:spPr>
          <a:xfrm>
            <a:off x="1" y="2202427"/>
            <a:ext cx="9144000" cy="4655574"/>
          </a:xfrm>
        </p:spPr>
        <p:txBody>
          <a:bodyPr>
            <a:noAutofit/>
          </a:bodyPr>
          <a:lstStyle/>
          <a:p>
            <a:pPr marL="360000" indent="457200">
              <a:buNone/>
            </a:pPr>
            <a:r>
              <a:rPr lang="en-US" sz="2000" dirty="0" err="1">
                <a:solidFill>
                  <a:schemeClr val="tx1"/>
                </a:solidFill>
                <a:latin typeface="Arial" panose="020B0604020202020204" pitchFamily="34" charset="0"/>
                <a:cs typeface="Arial" panose="020B0604020202020204" pitchFamily="34" charset="0"/>
              </a:rPr>
              <a:t>Noile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reglementari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vizează</a:t>
            </a:r>
            <a:r>
              <a:rPr lang="en-US" sz="2000" dirty="0">
                <a:solidFill>
                  <a:schemeClr val="tx1"/>
                </a:solidFill>
                <a:latin typeface="Arial" panose="020B0604020202020204" pitchFamily="34" charset="0"/>
                <a:cs typeface="Arial" panose="020B0604020202020204" pitchFamily="34" charset="0"/>
              </a:rPr>
              <a:t>, </a:t>
            </a:r>
            <a:r>
              <a:rPr lang="ro-RO" sz="2000" dirty="0">
                <a:solidFill>
                  <a:schemeClr val="tx1"/>
                </a:solidFill>
                <a:latin typeface="Arial" panose="020B0604020202020204" pitchFamily="34" charset="0"/>
                <a:cs typeface="Arial" panose="020B0604020202020204" pitchFamily="34" charset="0"/>
              </a:rPr>
              <a:t>î</a:t>
            </a:r>
            <a:r>
              <a:rPr lang="en-US" sz="2000" dirty="0">
                <a:solidFill>
                  <a:schemeClr val="tx1"/>
                </a:solidFill>
                <a:latin typeface="Arial" panose="020B0604020202020204" pitchFamily="34" charset="0"/>
                <a:cs typeface="Arial" panose="020B0604020202020204" pitchFamily="34" charset="0"/>
              </a:rPr>
              <a:t>n principal, </a:t>
            </a:r>
            <a:r>
              <a:rPr lang="en-US" sz="2000" b="1" dirty="0">
                <a:solidFill>
                  <a:schemeClr val="tx1"/>
                </a:solidFill>
                <a:latin typeface="Arial" panose="020B0604020202020204" pitchFamily="34" charset="0"/>
                <a:cs typeface="Arial" panose="020B0604020202020204" pitchFamily="34" charset="0"/>
              </a:rPr>
              <a:t>res</a:t>
            </a:r>
            <a:r>
              <a:rPr lang="ro-RO" sz="2000" b="1" dirty="0">
                <a:solidFill>
                  <a:schemeClr val="tx1"/>
                </a:solidFill>
                <a:latin typeface="Arial" panose="020B0604020202020204" pitchFamily="34" charset="0"/>
                <a:cs typeface="Arial" panose="020B0604020202020204" pitchFamily="34" charset="0"/>
              </a:rPr>
              <a:t>t</a:t>
            </a:r>
            <a:r>
              <a:rPr lang="en-US" sz="2000" b="1" dirty="0" err="1">
                <a:solidFill>
                  <a:schemeClr val="tx1"/>
                </a:solidFill>
                <a:latin typeface="Arial" panose="020B0604020202020204" pitchFamily="34" charset="0"/>
                <a:cs typeface="Arial" panose="020B0604020202020204" pitchFamily="34" charset="0"/>
              </a:rPr>
              <a:t>ric</a:t>
            </a:r>
            <a:r>
              <a:rPr lang="ro-RO" sz="2000" b="1" dirty="0">
                <a:solidFill>
                  <a:schemeClr val="tx1"/>
                </a:solidFill>
                <a:latin typeface="Arial" panose="020B0604020202020204" pitchFamily="34" charset="0"/>
                <a:cs typeface="Arial" panose="020B0604020202020204" pitchFamily="34" charset="0"/>
              </a:rPr>
              <a:t>ț</a:t>
            </a:r>
            <a:r>
              <a:rPr lang="en-US" sz="2000" b="1" dirty="0" err="1">
                <a:solidFill>
                  <a:schemeClr val="tx1"/>
                </a:solidFill>
                <a:latin typeface="Arial" panose="020B0604020202020204" pitchFamily="34" charset="0"/>
                <a:cs typeface="Arial" panose="020B0604020202020204" pitchFamily="34" charset="0"/>
              </a:rPr>
              <a:t>ionarea</a:t>
            </a:r>
            <a:r>
              <a:rPr lang="en-US" sz="2000" b="1" dirty="0">
                <a:solidFill>
                  <a:schemeClr val="tx1"/>
                </a:solidFill>
                <a:latin typeface="Arial" panose="020B0604020202020204" pitchFamily="34" charset="0"/>
                <a:cs typeface="Arial" panose="020B0604020202020204" pitchFamily="34" charset="0"/>
              </a:rPr>
              <a:t> </a:t>
            </a:r>
            <a:r>
              <a:rPr lang="en-US" sz="2000" b="1" dirty="0" err="1">
                <a:solidFill>
                  <a:schemeClr val="tx1"/>
                </a:solidFill>
                <a:latin typeface="Arial" panose="020B0604020202020204" pitchFamily="34" charset="0"/>
                <a:cs typeface="Arial" panose="020B0604020202020204" pitchFamily="34" charset="0"/>
              </a:rPr>
              <a:t>unor</a:t>
            </a:r>
            <a:r>
              <a:rPr lang="en-US" sz="2000" b="1" dirty="0">
                <a:solidFill>
                  <a:schemeClr val="tx1"/>
                </a:solidFill>
                <a:latin typeface="Arial" panose="020B0604020202020204" pitchFamily="34" charset="0"/>
                <a:cs typeface="Arial" panose="020B0604020202020204" pitchFamily="34" charset="0"/>
              </a:rPr>
              <a:t> opera</a:t>
            </a:r>
            <a:r>
              <a:rPr lang="ro-RO" sz="2000" b="1" dirty="0">
                <a:solidFill>
                  <a:schemeClr val="tx1"/>
                </a:solidFill>
                <a:latin typeface="Arial" panose="020B0604020202020204" pitchFamily="34" charset="0"/>
                <a:cs typeface="Arial" panose="020B0604020202020204" pitchFamily="34" charset="0"/>
              </a:rPr>
              <a:t>ț</a:t>
            </a:r>
            <a:r>
              <a:rPr lang="en-US" sz="2000" b="1" dirty="0" err="1">
                <a:solidFill>
                  <a:schemeClr val="tx1"/>
                </a:solidFill>
                <a:latin typeface="Arial" panose="020B0604020202020204" pitchFamily="34" charset="0"/>
                <a:cs typeface="Arial" panose="020B0604020202020204" pitchFamily="34" charset="0"/>
              </a:rPr>
              <a:t>iuni</a:t>
            </a:r>
            <a:r>
              <a:rPr lang="en-US" sz="2000" b="1"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financiare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între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societăţi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şi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acţionarii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asociaţii</a:t>
            </a:r>
            <a:r>
              <a:rPr lang="en-US" sz="2000" dirty="0">
                <a:solidFill>
                  <a:schemeClr val="tx1"/>
                </a:solidFill>
                <a:latin typeface="Arial" panose="020B0604020202020204" pitchFamily="34" charset="0"/>
                <a:cs typeface="Arial" panose="020B0604020202020204" pitchFamily="34" charset="0"/>
              </a:rPr>
              <a:t> sau </a:t>
            </a:r>
            <a:r>
              <a:rPr lang="en-US" sz="2000" dirty="0" err="1">
                <a:solidFill>
                  <a:schemeClr val="tx1"/>
                </a:solidFill>
                <a:latin typeface="Arial" panose="020B0604020202020204" pitchFamily="34" charset="0"/>
                <a:cs typeface="Arial" panose="020B0604020202020204" pitchFamily="34" charset="0"/>
              </a:rPr>
              <a:t>persoanele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afiliate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acestora</a:t>
            </a:r>
            <a:r>
              <a:rPr lang="en-US" sz="2000" dirty="0">
                <a:solidFill>
                  <a:schemeClr val="tx1"/>
                </a:solidFill>
                <a:latin typeface="Arial" panose="020B0604020202020204" pitchFamily="34" charset="0"/>
                <a:cs typeface="Arial" panose="020B0604020202020204" pitchFamily="34" charset="0"/>
              </a:rPr>
              <a:t>, precum </a:t>
            </a:r>
            <a:r>
              <a:rPr lang="en-US" sz="2000" dirty="0" err="1">
                <a:solidFill>
                  <a:schemeClr val="tx1"/>
                </a:solidFill>
                <a:latin typeface="Arial" panose="020B0604020202020204" pitchFamily="34" charset="0"/>
                <a:cs typeface="Arial" panose="020B0604020202020204" pitchFamily="34" charset="0"/>
              </a:rPr>
              <a:t>si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întărirea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mecanismelor</a:t>
            </a:r>
            <a:r>
              <a:rPr lang="en-US" sz="2000" dirty="0">
                <a:solidFill>
                  <a:schemeClr val="tx1"/>
                </a:solidFill>
                <a:latin typeface="Arial" panose="020B0604020202020204" pitchFamily="34" charset="0"/>
                <a:cs typeface="Arial" panose="020B0604020202020204" pitchFamily="34" charset="0"/>
              </a:rPr>
              <a:t> de </a:t>
            </a:r>
            <a:r>
              <a:rPr lang="en-US" sz="2000" dirty="0" err="1">
                <a:solidFill>
                  <a:schemeClr val="tx1"/>
                </a:solidFill>
                <a:latin typeface="Arial" panose="020B0604020202020204" pitchFamily="34" charset="0"/>
                <a:cs typeface="Arial" panose="020B0604020202020204" pitchFamily="34" charset="0"/>
              </a:rPr>
              <a:t>protectie</a:t>
            </a:r>
            <a:r>
              <a:rPr lang="en-US" sz="2000" dirty="0">
                <a:solidFill>
                  <a:schemeClr val="tx1"/>
                </a:solidFill>
                <a:latin typeface="Arial" panose="020B0604020202020204" pitchFamily="34" charset="0"/>
                <a:cs typeface="Arial" panose="020B0604020202020204" pitchFamily="34" charset="0"/>
              </a:rPr>
              <a:t> a </a:t>
            </a:r>
            <a:r>
              <a:rPr lang="en-US" sz="2000" dirty="0" err="1">
                <a:solidFill>
                  <a:schemeClr val="tx1"/>
                </a:solidFill>
                <a:latin typeface="Arial" panose="020B0604020202020204" pitchFamily="34" charset="0"/>
                <a:cs typeface="Arial" panose="020B0604020202020204" pitchFamily="34" charset="0"/>
              </a:rPr>
              <a:t>capitalului</a:t>
            </a:r>
            <a:r>
              <a:rPr lang="en-US" sz="2000" dirty="0">
                <a:solidFill>
                  <a:schemeClr val="tx1"/>
                </a:solidFill>
                <a:latin typeface="Arial" panose="020B0604020202020204" pitchFamily="34" charset="0"/>
                <a:cs typeface="Arial" panose="020B0604020202020204" pitchFamily="34" charset="0"/>
              </a:rPr>
              <a:t> social </a:t>
            </a:r>
            <a:r>
              <a:rPr lang="en-US" sz="2000" dirty="0" err="1">
                <a:solidFill>
                  <a:schemeClr val="tx1"/>
                </a:solidFill>
                <a:latin typeface="Arial" panose="020B0604020202020204" pitchFamily="34" charset="0"/>
                <a:cs typeface="Arial" panose="020B0604020202020204" pitchFamily="34" charset="0"/>
              </a:rPr>
              <a:t>şi</a:t>
            </a:r>
            <a:r>
              <a:rPr lang="en-US" sz="2000" dirty="0">
                <a:solidFill>
                  <a:schemeClr val="tx1"/>
                </a:solidFill>
                <a:latin typeface="Arial" panose="020B0604020202020204" pitchFamily="34" charset="0"/>
                <a:cs typeface="Arial" panose="020B0604020202020204" pitchFamily="34" charset="0"/>
              </a:rPr>
              <a:t> a </a:t>
            </a:r>
            <a:r>
              <a:rPr lang="en-US" sz="2000" dirty="0" err="1">
                <a:solidFill>
                  <a:schemeClr val="tx1"/>
                </a:solidFill>
                <a:latin typeface="Arial" panose="020B0604020202020204" pitchFamily="34" charset="0"/>
                <a:cs typeface="Arial" panose="020B0604020202020204" pitchFamily="34" charset="0"/>
              </a:rPr>
              <a:t>activului</a:t>
            </a:r>
            <a:r>
              <a:rPr lang="en-US" sz="2000" dirty="0">
                <a:solidFill>
                  <a:schemeClr val="tx1"/>
                </a:solidFill>
                <a:latin typeface="Arial" panose="020B0604020202020204" pitchFamily="34" charset="0"/>
                <a:cs typeface="Arial" panose="020B0604020202020204" pitchFamily="34" charset="0"/>
              </a:rPr>
              <a:t> net.</a:t>
            </a:r>
            <a:endParaRPr lang="ro-RO" sz="2000" dirty="0">
              <a:solidFill>
                <a:schemeClr val="tx1"/>
              </a:solidFill>
              <a:latin typeface="Arial" panose="020B0604020202020204" pitchFamily="34" charset="0"/>
              <a:cs typeface="Arial" panose="020B0604020202020204" pitchFamily="34" charset="0"/>
            </a:endParaRPr>
          </a:p>
          <a:p>
            <a:pPr marL="360000" indent="457200">
              <a:buNone/>
            </a:pPr>
            <a:r>
              <a:rPr lang="en-US" sz="2000" dirty="0" err="1">
                <a:solidFill>
                  <a:schemeClr val="tx1"/>
                </a:solidFill>
                <a:latin typeface="Arial" panose="020B0604020202020204" pitchFamily="34" charset="0"/>
                <a:cs typeface="Arial" panose="020B0604020202020204" pitchFamily="34" charset="0"/>
              </a:rPr>
              <a:t>Legea</a:t>
            </a:r>
            <a:r>
              <a:rPr lang="en-US" sz="2000" dirty="0">
                <a:solidFill>
                  <a:schemeClr val="tx1"/>
                </a:solidFill>
                <a:latin typeface="Arial" panose="020B0604020202020204" pitchFamily="34" charset="0"/>
                <a:cs typeface="Arial" panose="020B0604020202020204" pitchFamily="34" charset="0"/>
              </a:rPr>
              <a:t> introduce, de </a:t>
            </a:r>
            <a:r>
              <a:rPr lang="en-US" sz="2000" dirty="0" err="1">
                <a:solidFill>
                  <a:schemeClr val="tx1"/>
                </a:solidFill>
                <a:latin typeface="Arial" panose="020B0604020202020204" pitchFamily="34" charset="0"/>
                <a:cs typeface="Arial" panose="020B0604020202020204" pitchFamily="34" charset="0"/>
              </a:rPr>
              <a:t>asemenea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condi</a:t>
            </a:r>
            <a:r>
              <a:rPr lang="ro-RO" sz="2000" dirty="0">
                <a:solidFill>
                  <a:schemeClr val="tx1"/>
                </a:solidFill>
                <a:latin typeface="Arial" panose="020B0604020202020204" pitchFamily="34" charset="0"/>
                <a:cs typeface="Arial" panose="020B0604020202020204" pitchFamily="34" charset="0"/>
              </a:rPr>
              <a:t>ț</a:t>
            </a:r>
            <a:r>
              <a:rPr lang="en-US" sz="2000" dirty="0">
                <a:solidFill>
                  <a:schemeClr val="tx1"/>
                </a:solidFill>
                <a:latin typeface="Arial" panose="020B0604020202020204" pitchFamily="34" charset="0"/>
                <a:cs typeface="Arial" panose="020B0604020202020204" pitchFamily="34" charset="0"/>
              </a:rPr>
              <a:t>ii </a:t>
            </a:r>
            <a:r>
              <a:rPr lang="en-US" sz="2000" dirty="0" err="1">
                <a:solidFill>
                  <a:schemeClr val="tx1"/>
                </a:solidFill>
                <a:latin typeface="Arial" panose="020B0604020202020204" pitchFamily="34" charset="0"/>
                <a:cs typeface="Arial" panose="020B0604020202020204" pitchFamily="34" charset="0"/>
              </a:rPr>
              <a:t>suplimentare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pentru</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distribuirea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dividendelor</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atât</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anuale</a:t>
            </a:r>
            <a:r>
              <a:rPr lang="en-US" sz="2000" dirty="0">
                <a:solidFill>
                  <a:schemeClr val="tx1"/>
                </a:solidFill>
                <a:latin typeface="Arial" panose="020B0604020202020204" pitchFamily="34" charset="0"/>
                <a:cs typeface="Arial" panose="020B0604020202020204" pitchFamily="34" charset="0"/>
              </a:rPr>
              <a:t>, c</a:t>
            </a:r>
            <a:r>
              <a:rPr lang="ro-RO" sz="2000" dirty="0">
                <a:solidFill>
                  <a:schemeClr val="tx1"/>
                </a:solidFill>
                <a:latin typeface="Arial" panose="020B0604020202020204" pitchFamily="34" charset="0"/>
                <a:cs typeface="Arial" panose="020B0604020202020204" pitchFamily="34" charset="0"/>
              </a:rPr>
              <a:t>â</a:t>
            </a:r>
            <a:r>
              <a:rPr lang="en-US" sz="2000" dirty="0">
                <a:solidFill>
                  <a:schemeClr val="tx1"/>
                </a:solidFill>
                <a:latin typeface="Arial" panose="020B0604020202020204" pitchFamily="34" charset="0"/>
                <a:cs typeface="Arial" panose="020B0604020202020204" pitchFamily="34" charset="0"/>
              </a:rPr>
              <a:t>t </a:t>
            </a:r>
            <a:r>
              <a:rPr lang="ro-RO" sz="2000" dirty="0">
                <a:solidFill>
                  <a:schemeClr val="tx1"/>
                </a:solidFill>
                <a:latin typeface="Arial" panose="020B0604020202020204" pitchFamily="34" charset="0"/>
                <a:cs typeface="Arial" panose="020B0604020202020204" pitchFamily="34" charset="0"/>
              </a:rPr>
              <a:t>ș</a:t>
            </a:r>
            <a:r>
              <a:rPr lang="en-US" sz="2000" dirty="0" err="1">
                <a:solidFill>
                  <a:schemeClr val="tx1"/>
                </a:solidFill>
                <a:latin typeface="Arial" panose="020B0604020202020204" pitchFamily="34" charset="0"/>
                <a:cs typeface="Arial" panose="020B0604020202020204" pitchFamily="34" charset="0"/>
              </a:rPr>
              <a:t>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interimare</a:t>
            </a:r>
            <a:r>
              <a:rPr lang="en-US" sz="2000" dirty="0">
                <a:solidFill>
                  <a:schemeClr val="tx1"/>
                </a:solidFill>
                <a:latin typeface="Arial" panose="020B0604020202020204" pitchFamily="34" charset="0"/>
                <a:cs typeface="Arial" panose="020B0604020202020204" pitchFamily="34" charset="0"/>
              </a:rPr>
              <a:t> </a:t>
            </a:r>
            <a:r>
              <a:rPr lang="ro-RO" sz="2000" dirty="0">
                <a:solidFill>
                  <a:schemeClr val="tx1"/>
                </a:solidFill>
                <a:latin typeface="Arial" panose="020B0604020202020204" pitchFamily="34" charset="0"/>
                <a:cs typeface="Arial" panose="020B0604020202020204" pitchFamily="34" charset="0"/>
              </a:rPr>
              <a:t>ș</a:t>
            </a:r>
            <a:r>
              <a:rPr lang="en-US" sz="2000" dirty="0" err="1">
                <a:solidFill>
                  <a:schemeClr val="tx1"/>
                </a:solidFill>
                <a:latin typeface="Arial" panose="020B0604020202020204" pitchFamily="34" charset="0"/>
                <a:cs typeface="Arial" panose="020B0604020202020204" pitchFamily="34" charset="0"/>
              </a:rPr>
              <a:t>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aduce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noutăţi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în</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materia</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veniturilor</a:t>
            </a:r>
            <a:r>
              <a:rPr lang="en-US" sz="2000" dirty="0">
                <a:solidFill>
                  <a:schemeClr val="tx1"/>
                </a:solidFill>
                <a:latin typeface="Arial" panose="020B0604020202020204" pitchFamily="34" charset="0"/>
                <a:cs typeface="Arial" panose="020B0604020202020204" pitchFamily="34" charset="0"/>
              </a:rPr>
              <a:t> din </a:t>
            </a:r>
            <a:r>
              <a:rPr lang="en-US" sz="2000" dirty="0" err="1">
                <a:solidFill>
                  <a:schemeClr val="tx1"/>
                </a:solidFill>
                <a:latin typeface="Arial" panose="020B0604020202020204" pitchFamily="34" charset="0"/>
                <a:cs typeface="Arial" panose="020B0604020202020204" pitchFamily="34" charset="0"/>
              </a:rPr>
              <a:t>activităţi</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independente</a:t>
            </a:r>
            <a:r>
              <a:rPr lang="en-US" sz="2000" dirty="0">
                <a:solidFill>
                  <a:schemeClr val="tx1"/>
                </a:solidFill>
                <a:latin typeface="Arial" panose="020B0604020202020204" pitchFamily="34" charset="0"/>
                <a:cs typeface="Arial" panose="020B0604020202020204" pitchFamily="34" charset="0"/>
              </a:rPr>
              <a:t> </a:t>
            </a:r>
            <a:r>
              <a:rPr lang="en-US" sz="2000" dirty="0" err="1">
                <a:solidFill>
                  <a:schemeClr val="tx1"/>
                </a:solidFill>
                <a:latin typeface="Arial" panose="020B0604020202020204" pitchFamily="34" charset="0"/>
                <a:cs typeface="Arial" panose="020B0604020202020204" pitchFamily="34" charset="0"/>
              </a:rPr>
              <a:t>realizate</a:t>
            </a:r>
            <a:r>
              <a:rPr lang="en-US" sz="2000" dirty="0">
                <a:solidFill>
                  <a:schemeClr val="tx1"/>
                </a:solidFill>
                <a:latin typeface="Arial" panose="020B0604020202020204" pitchFamily="34" charset="0"/>
                <a:cs typeface="Arial" panose="020B0604020202020204" pitchFamily="34" charset="0"/>
              </a:rPr>
              <a:t> de </a:t>
            </a:r>
            <a:r>
              <a:rPr lang="en-US" sz="2000" dirty="0" err="1">
                <a:solidFill>
                  <a:schemeClr val="tx1"/>
                </a:solidFill>
                <a:latin typeface="Arial" panose="020B0604020202020204" pitchFamily="34" charset="0"/>
                <a:cs typeface="Arial" panose="020B0604020202020204" pitchFamily="34" charset="0"/>
              </a:rPr>
              <a:t>persoanele</a:t>
            </a:r>
            <a:r>
              <a:rPr lang="en-US" sz="2000" dirty="0">
                <a:solidFill>
                  <a:schemeClr val="tx1"/>
                </a:solidFill>
                <a:latin typeface="Arial" panose="020B0604020202020204" pitchFamily="34" charset="0"/>
                <a:cs typeface="Arial" panose="020B0604020202020204" pitchFamily="34" charset="0"/>
              </a:rPr>
              <a:t> fizice. </a:t>
            </a:r>
            <a:endParaRPr lang="ro-RO"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2670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E7F91-B7A9-0035-920E-F4468F5A45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CE81EA-D493-310C-CC51-A57C6239E4F2}"/>
              </a:ext>
            </a:extLst>
          </p:cNvPr>
          <p:cNvSpPr>
            <a:spLocks noGrp="1"/>
          </p:cNvSpPr>
          <p:nvPr>
            <p:ph type="title"/>
          </p:nvPr>
        </p:nvSpPr>
        <p:spPr>
          <a:xfrm>
            <a:off x="1" y="1"/>
            <a:ext cx="9144000" cy="3883742"/>
          </a:xfrm>
          <a:solidFill>
            <a:srgbClr val="0F3123"/>
          </a:solidFill>
        </p:spPr>
        <p:txBody>
          <a:bodyPr>
            <a:noAutofit/>
          </a:bodyPr>
          <a:lstStyle/>
          <a:p>
            <a:pPr marL="360000" indent="457200" algn="l"/>
            <a:r>
              <a:rPr lang="en-US" sz="2200" cap="none" dirty="0">
                <a:solidFill>
                  <a:schemeClr val="bg1"/>
                </a:solidFill>
                <a:latin typeface="Arial" panose="020B0604020202020204" pitchFamily="34" charset="0"/>
                <a:cs typeface="Arial" panose="020B0604020202020204" pitchFamily="34" charset="0"/>
              </a:rPr>
              <a:t>1.</a:t>
            </a:r>
            <a:r>
              <a:rPr lang="ro-RO" sz="2200" cap="none" dirty="0">
                <a:solidFill>
                  <a:schemeClr val="bg1"/>
                </a:solidFill>
                <a:latin typeface="Arial" panose="020B0604020202020204" pitchFamily="34" charset="0"/>
                <a:cs typeface="Arial" panose="020B0604020202020204" pitchFamily="34" charset="0"/>
              </a:rPr>
              <a:t> </a:t>
            </a:r>
            <a:r>
              <a:rPr lang="en-US" sz="2200" cap="none" dirty="0">
                <a:solidFill>
                  <a:schemeClr val="bg1"/>
                </a:solidFill>
                <a:latin typeface="Arial" panose="020B0604020202020204" pitchFamily="34" charset="0"/>
                <a:cs typeface="Arial" panose="020B0604020202020204" pitchFamily="34" charset="0"/>
              </a:rPr>
              <a:t>Una </a:t>
            </a:r>
            <a:r>
              <a:rPr lang="en-US" sz="2200" cap="none" dirty="0" err="1">
                <a:solidFill>
                  <a:schemeClr val="bg1"/>
                </a:solidFill>
                <a:latin typeface="Arial" panose="020B0604020202020204" pitchFamily="34" charset="0"/>
                <a:cs typeface="Arial" panose="020B0604020202020204" pitchFamily="34" charset="0"/>
              </a:rPr>
              <a:t>dintre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cele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mai</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recente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obliga</a:t>
            </a:r>
            <a:r>
              <a:rPr lang="ro-RO" sz="2200" cap="none" dirty="0" err="1">
                <a:solidFill>
                  <a:schemeClr val="bg1"/>
                </a:solidFill>
                <a:latin typeface="Arial" panose="020B0604020202020204" pitchFamily="34" charset="0"/>
                <a:cs typeface="Arial" panose="020B0604020202020204" pitchFamily="34" charset="0"/>
              </a:rPr>
              <a:t>ţ</a:t>
            </a:r>
            <a:r>
              <a:rPr lang="en-US" sz="2200" cap="none" dirty="0">
                <a:solidFill>
                  <a:schemeClr val="bg1"/>
                </a:solidFill>
                <a:latin typeface="Arial" panose="020B0604020202020204" pitchFamily="34" charset="0"/>
                <a:cs typeface="Arial" panose="020B0604020202020204" pitchFamily="34" charset="0"/>
              </a:rPr>
              <a:t>ii </a:t>
            </a:r>
            <a:r>
              <a:rPr lang="en-US" sz="2200" cap="none" dirty="0" err="1">
                <a:solidFill>
                  <a:schemeClr val="bg1"/>
                </a:solidFill>
                <a:latin typeface="Arial" panose="020B0604020202020204" pitchFamily="34" charset="0"/>
                <a:cs typeface="Arial" panose="020B0604020202020204" pitchFamily="34" charset="0"/>
              </a:rPr>
              <a:t>introduse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prin</a:t>
            </a:r>
            <a:r>
              <a:rPr lang="en-US" sz="2200" cap="none" dirty="0">
                <a:solidFill>
                  <a:schemeClr val="bg1"/>
                </a:solidFill>
                <a:latin typeface="Arial" panose="020B0604020202020204" pitchFamily="34" charset="0"/>
                <a:cs typeface="Arial" panose="020B0604020202020204" pitchFamily="34" charset="0"/>
              </a:rPr>
              <a:t> </a:t>
            </a:r>
            <a:r>
              <a:rPr lang="en-US" sz="2200" b="1" cap="none" dirty="0" err="1">
                <a:solidFill>
                  <a:schemeClr val="bg1"/>
                </a:solidFill>
                <a:latin typeface="Arial" panose="020B0604020202020204" pitchFamily="34" charset="0"/>
                <a:cs typeface="Arial" panose="020B0604020202020204" pitchFamily="34" charset="0"/>
              </a:rPr>
              <a:t>legea</a:t>
            </a:r>
            <a:r>
              <a:rPr lang="en-US" sz="2200" b="1" cap="none" dirty="0">
                <a:solidFill>
                  <a:schemeClr val="bg1"/>
                </a:solidFill>
                <a:latin typeface="Arial" panose="020B0604020202020204" pitchFamily="34" charset="0"/>
                <a:cs typeface="Arial" panose="020B0604020202020204" pitchFamily="34" charset="0"/>
              </a:rPr>
              <a:t> nr. 239/2025 </a:t>
            </a:r>
            <a:r>
              <a:rPr lang="en-US" sz="2200" cap="none" dirty="0" err="1">
                <a:solidFill>
                  <a:schemeClr val="bg1"/>
                </a:solidFill>
                <a:latin typeface="Arial" panose="020B0604020202020204" pitchFamily="34" charset="0"/>
                <a:cs typeface="Arial" panose="020B0604020202020204" pitchFamily="34" charset="0"/>
              </a:rPr>
              <a:t>stabileste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că</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toate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firmele</a:t>
            </a:r>
            <a:r>
              <a:rPr lang="en-US" sz="2200" cap="none" dirty="0">
                <a:solidFill>
                  <a:schemeClr val="bg1"/>
                </a:solidFill>
                <a:latin typeface="Arial" panose="020B0604020202020204" pitchFamily="34" charset="0"/>
                <a:cs typeface="Arial" panose="020B0604020202020204" pitchFamily="34" charset="0"/>
              </a:rPr>
              <a:t> nou-</a:t>
            </a:r>
            <a:r>
              <a:rPr lang="ro-RO" sz="2200" cap="none" dirty="0">
                <a:solidFill>
                  <a:schemeClr val="bg1"/>
                </a:solidFill>
                <a:latin typeface="Arial" panose="020B0604020202020204" pitchFamily="34" charset="0"/>
                <a:cs typeface="Arial" panose="020B0604020202020204" pitchFamily="34" charset="0"/>
              </a:rPr>
              <a:t>î</a:t>
            </a:r>
            <a:r>
              <a:rPr lang="en-US" sz="2200" cap="none" dirty="0" err="1">
                <a:solidFill>
                  <a:schemeClr val="bg1"/>
                </a:solidFill>
                <a:latin typeface="Arial" panose="020B0604020202020204" pitchFamily="34" charset="0"/>
                <a:cs typeface="Arial" panose="020B0604020202020204" pitchFamily="34" charset="0"/>
              </a:rPr>
              <a:t>nfiin</a:t>
            </a:r>
            <a:r>
              <a:rPr lang="ro-RO" sz="2200" cap="none" dirty="0">
                <a:solidFill>
                  <a:schemeClr val="bg1"/>
                </a:solidFill>
                <a:latin typeface="Arial" panose="020B0604020202020204" pitchFamily="34" charset="0"/>
                <a:cs typeface="Arial" panose="020B0604020202020204" pitchFamily="34" charset="0"/>
              </a:rPr>
              <a:t>ț</a:t>
            </a:r>
            <a:r>
              <a:rPr lang="en-US" sz="2200" cap="none" dirty="0">
                <a:solidFill>
                  <a:schemeClr val="bg1"/>
                </a:solidFill>
                <a:latin typeface="Arial" panose="020B0604020202020204" pitchFamily="34" charset="0"/>
                <a:cs typeface="Arial" panose="020B0604020202020204" pitchFamily="34" charset="0"/>
              </a:rPr>
              <a:t>ate sunt obligate s</a:t>
            </a:r>
            <a:r>
              <a:rPr lang="ro-RO" sz="2200" cap="none" dirty="0">
                <a:solidFill>
                  <a:schemeClr val="bg1"/>
                </a:solidFill>
                <a:latin typeface="Arial" panose="020B0604020202020204" pitchFamily="34" charset="0"/>
                <a:cs typeface="Arial" panose="020B0604020202020204" pitchFamily="34" charset="0"/>
              </a:rPr>
              <a:t>ă</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deschida</a:t>
            </a:r>
            <a:r>
              <a:rPr lang="en-US" sz="2200" cap="none" dirty="0">
                <a:solidFill>
                  <a:schemeClr val="bg1"/>
                </a:solidFill>
                <a:latin typeface="Arial" panose="020B0604020202020204" pitchFamily="34" charset="0"/>
                <a:cs typeface="Arial" panose="020B0604020202020204" pitchFamily="34" charset="0"/>
              </a:rPr>
              <a:t> un </a:t>
            </a:r>
            <a:r>
              <a:rPr lang="en-US" sz="2200" cap="none" dirty="0" err="1">
                <a:solidFill>
                  <a:schemeClr val="bg1"/>
                </a:solidFill>
                <a:latin typeface="Arial" panose="020B0604020202020204" pitchFamily="34" charset="0"/>
                <a:cs typeface="Arial" panose="020B0604020202020204" pitchFamily="34" charset="0"/>
              </a:rPr>
              <a:t>cont</a:t>
            </a:r>
            <a:r>
              <a:rPr lang="en-US" sz="2200" cap="none" dirty="0">
                <a:solidFill>
                  <a:schemeClr val="bg1"/>
                </a:solidFill>
                <a:latin typeface="Arial" panose="020B0604020202020204" pitchFamily="34" charset="0"/>
                <a:cs typeface="Arial" panose="020B0604020202020204" pitchFamily="34" charset="0"/>
              </a:rPr>
              <a:t> de pl</a:t>
            </a:r>
            <a:r>
              <a:rPr lang="ro-RO" sz="2200" cap="none" dirty="0" err="1">
                <a:solidFill>
                  <a:schemeClr val="bg1"/>
                </a:solidFill>
                <a:latin typeface="Arial" panose="020B0604020202020204" pitchFamily="34" charset="0"/>
                <a:cs typeface="Arial" panose="020B0604020202020204" pitchFamily="34" charset="0"/>
              </a:rPr>
              <a:t>ăț</a:t>
            </a:r>
            <a:r>
              <a:rPr lang="en-US" sz="2200" cap="none" dirty="0" err="1">
                <a:solidFill>
                  <a:schemeClr val="bg1"/>
                </a:solidFill>
                <a:latin typeface="Arial" panose="020B0604020202020204" pitchFamily="34" charset="0"/>
                <a:cs typeface="Arial" panose="020B0604020202020204" pitchFamily="34" charset="0"/>
              </a:rPr>
              <a:t>i</a:t>
            </a:r>
            <a:r>
              <a:rPr lang="en-US" sz="2200" cap="none" dirty="0">
                <a:solidFill>
                  <a:schemeClr val="bg1"/>
                </a:solidFill>
                <a:latin typeface="Arial" panose="020B0604020202020204" pitchFamily="34" charset="0"/>
                <a:cs typeface="Arial" panose="020B0604020202020204" pitchFamily="34" charset="0"/>
              </a:rPr>
              <a:t> </a:t>
            </a:r>
            <a:r>
              <a:rPr lang="ro-RO" sz="2200" cap="none" dirty="0">
                <a:solidFill>
                  <a:schemeClr val="bg1"/>
                </a:solidFill>
                <a:latin typeface="Arial" panose="020B0604020202020204" pitchFamily="34" charset="0"/>
                <a:cs typeface="Arial" panose="020B0604020202020204" pitchFamily="34" charset="0"/>
              </a:rPr>
              <a:t>î</a:t>
            </a:r>
            <a:r>
              <a:rPr lang="en-US" sz="2200" cap="none" dirty="0">
                <a:solidFill>
                  <a:schemeClr val="bg1"/>
                </a:solidFill>
                <a:latin typeface="Arial" panose="020B0604020202020204" pitchFamily="34" charset="0"/>
                <a:cs typeface="Arial" panose="020B0604020202020204" pitchFamily="34" charset="0"/>
              </a:rPr>
              <a:t>n </a:t>
            </a:r>
            <a:r>
              <a:rPr lang="ro-RO" sz="2200" cap="none" dirty="0">
                <a:solidFill>
                  <a:schemeClr val="bg1"/>
                </a:solidFill>
                <a:latin typeface="Arial" panose="020B0604020202020204" pitchFamily="34" charset="0"/>
                <a:cs typeface="Arial" panose="020B0604020202020204" pitchFamily="34" charset="0"/>
              </a:rPr>
              <a:t>R</a:t>
            </a:r>
            <a:r>
              <a:rPr lang="en-US" sz="2200" cap="none" dirty="0">
                <a:solidFill>
                  <a:schemeClr val="bg1"/>
                </a:solidFill>
                <a:latin typeface="Arial" panose="020B0604020202020204" pitchFamily="34" charset="0"/>
                <a:cs typeface="Arial" panose="020B0604020202020204" pitchFamily="34" charset="0"/>
              </a:rPr>
              <a:t>om</a:t>
            </a:r>
            <a:r>
              <a:rPr lang="ro-RO" sz="2200" cap="none" dirty="0">
                <a:solidFill>
                  <a:schemeClr val="bg1"/>
                </a:solidFill>
                <a:latin typeface="Arial" panose="020B0604020202020204" pitchFamily="34" charset="0"/>
                <a:cs typeface="Arial" panose="020B0604020202020204" pitchFamily="34" charset="0"/>
              </a:rPr>
              <a:t>â</a:t>
            </a:r>
            <a:r>
              <a:rPr lang="en-US" sz="2200" cap="none" dirty="0" err="1">
                <a:solidFill>
                  <a:schemeClr val="bg1"/>
                </a:solidFill>
                <a:latin typeface="Arial" panose="020B0604020202020204" pitchFamily="34" charset="0"/>
                <a:cs typeface="Arial" panose="020B0604020202020204" pitchFamily="34" charset="0"/>
              </a:rPr>
              <a:t>nia</a:t>
            </a:r>
            <a:r>
              <a:rPr lang="en-US" sz="2200" cap="none" dirty="0">
                <a:solidFill>
                  <a:schemeClr val="bg1"/>
                </a:solidFill>
                <a:latin typeface="Arial" panose="020B0604020202020204" pitchFamily="34" charset="0"/>
                <a:cs typeface="Arial" panose="020B0604020202020204" pitchFamily="34" charset="0"/>
              </a:rPr>
              <a:t> sau la </a:t>
            </a:r>
            <a:r>
              <a:rPr lang="en-US" sz="2200" cap="none" dirty="0" err="1">
                <a:solidFill>
                  <a:schemeClr val="bg1"/>
                </a:solidFill>
                <a:latin typeface="Arial" panose="020B0604020202020204" pitchFamily="34" charset="0"/>
                <a:cs typeface="Arial" panose="020B0604020202020204" pitchFamily="34" charset="0"/>
              </a:rPr>
              <a:t>trezoreria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statului</a:t>
            </a:r>
            <a:r>
              <a:rPr lang="en-US" sz="2200" cap="none" dirty="0">
                <a:solidFill>
                  <a:schemeClr val="bg1"/>
                </a:solidFill>
                <a:latin typeface="Arial" panose="020B0604020202020204" pitchFamily="34" charset="0"/>
                <a:cs typeface="Arial" panose="020B0604020202020204" pitchFamily="34" charset="0"/>
              </a:rPr>
              <a:t>, pe </a:t>
            </a:r>
            <a:r>
              <a:rPr lang="en-US" sz="2200" cap="none" dirty="0" err="1">
                <a:solidFill>
                  <a:schemeClr val="bg1"/>
                </a:solidFill>
                <a:latin typeface="Arial" panose="020B0604020202020204" pitchFamily="34" charset="0"/>
                <a:cs typeface="Arial" panose="020B0604020202020204" pitchFamily="34" charset="0"/>
              </a:rPr>
              <a:t>intreaga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durat</a:t>
            </a:r>
            <a:r>
              <a:rPr lang="ro-RO" sz="2200" cap="none" dirty="0">
                <a:solidFill>
                  <a:schemeClr val="bg1"/>
                </a:solidFill>
                <a:latin typeface="Arial" panose="020B0604020202020204" pitchFamily="34" charset="0"/>
                <a:cs typeface="Arial" panose="020B0604020202020204" pitchFamily="34" charset="0"/>
              </a:rPr>
              <a:t>ă</a:t>
            </a:r>
            <a:r>
              <a:rPr lang="en-US" sz="2200" cap="none" dirty="0">
                <a:solidFill>
                  <a:schemeClr val="bg1"/>
                </a:solidFill>
                <a:latin typeface="Arial" panose="020B0604020202020204" pitchFamily="34" charset="0"/>
                <a:cs typeface="Arial" panose="020B0604020202020204" pitchFamily="34" charset="0"/>
              </a:rPr>
              <a:t> a </a:t>
            </a:r>
            <a:r>
              <a:rPr lang="en-US" sz="2200" cap="none" dirty="0" err="1">
                <a:solidFill>
                  <a:schemeClr val="bg1"/>
                </a:solidFill>
                <a:latin typeface="Arial" panose="020B0604020202020204" pitchFamily="34" charset="0"/>
                <a:cs typeface="Arial" panose="020B0604020202020204" pitchFamily="34" charset="0"/>
              </a:rPr>
              <a:t>activit</a:t>
            </a:r>
            <a:r>
              <a:rPr lang="ro-RO" sz="2200" cap="none" dirty="0" err="1">
                <a:solidFill>
                  <a:schemeClr val="bg1"/>
                </a:solidFill>
                <a:latin typeface="Arial" panose="020B0604020202020204" pitchFamily="34" charset="0"/>
                <a:cs typeface="Arial" panose="020B0604020202020204" pitchFamily="34" charset="0"/>
              </a:rPr>
              <a:t>ăț</a:t>
            </a:r>
            <a:r>
              <a:rPr lang="en-US" sz="2200" cap="none" dirty="0">
                <a:solidFill>
                  <a:schemeClr val="bg1"/>
                </a:solidFill>
                <a:latin typeface="Arial" panose="020B0604020202020204" pitchFamily="34" charset="0"/>
                <a:cs typeface="Arial" panose="020B0604020202020204" pitchFamily="34" charset="0"/>
              </a:rPr>
              <a:t>ii, </a:t>
            </a:r>
            <a:r>
              <a:rPr lang="en-US" sz="2200" cap="none" dirty="0" err="1">
                <a:solidFill>
                  <a:schemeClr val="bg1"/>
                </a:solidFill>
                <a:latin typeface="Arial" panose="020B0604020202020204" pitchFamily="34" charset="0"/>
                <a:cs typeface="Arial" panose="020B0604020202020204" pitchFamily="34" charset="0"/>
              </a:rPr>
              <a:t>cont</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necesar</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pentru</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desfasurarea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tuturor</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operatiunilor</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financiare</a:t>
            </a:r>
            <a:r>
              <a:rPr lang="en-US" sz="2200" cap="none" dirty="0">
                <a:solidFill>
                  <a:schemeClr val="bg1"/>
                </a:solidFill>
                <a:latin typeface="Arial" panose="020B0604020202020204" pitchFamily="34" charset="0"/>
                <a:cs typeface="Arial" panose="020B0604020202020204" pitchFamily="34" charset="0"/>
              </a:rPr>
              <a:t> ale </a:t>
            </a:r>
            <a:r>
              <a:rPr lang="en-US" sz="2200" cap="none" dirty="0" err="1">
                <a:solidFill>
                  <a:schemeClr val="bg1"/>
                </a:solidFill>
                <a:latin typeface="Arial" panose="020B0604020202020204" pitchFamily="34" charset="0"/>
                <a:cs typeface="Arial" panose="020B0604020202020204" pitchFamily="34" charset="0"/>
              </a:rPr>
              <a:t>firmei</a:t>
            </a:r>
            <a:r>
              <a:rPr lang="en-US" sz="2200" cap="none" dirty="0">
                <a:solidFill>
                  <a:schemeClr val="bg1"/>
                </a:solidFill>
                <a:latin typeface="Arial" panose="020B0604020202020204" pitchFamily="34" charset="0"/>
                <a:cs typeface="Arial" panose="020B0604020202020204" pitchFamily="34" charset="0"/>
              </a:rPr>
              <a:t>.</a:t>
            </a:r>
            <a:br>
              <a:rPr lang="ro-RO" sz="2200" cap="none" dirty="0">
                <a:solidFill>
                  <a:schemeClr val="bg1"/>
                </a:solidFill>
                <a:latin typeface="Arial" panose="020B0604020202020204" pitchFamily="34" charset="0"/>
                <a:cs typeface="Arial" panose="020B0604020202020204" pitchFamily="34" charset="0"/>
              </a:rPr>
            </a:br>
            <a:r>
              <a:rPr lang="ro-RO"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Acestea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vor</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avea</a:t>
            </a:r>
            <a:r>
              <a:rPr lang="en-US" sz="2200" cap="none" dirty="0">
                <a:solidFill>
                  <a:schemeClr val="bg1"/>
                </a:solidFill>
                <a:latin typeface="Arial" panose="020B0604020202020204" pitchFamily="34" charset="0"/>
                <a:cs typeface="Arial" panose="020B0604020202020204" pitchFamily="34" charset="0"/>
              </a:rPr>
              <a:t> la </a:t>
            </a:r>
            <a:r>
              <a:rPr lang="en-US" sz="2200" cap="none" dirty="0" err="1">
                <a:solidFill>
                  <a:schemeClr val="bg1"/>
                </a:solidFill>
                <a:latin typeface="Arial" panose="020B0604020202020204" pitchFamily="34" charset="0"/>
                <a:cs typeface="Arial" panose="020B0604020202020204" pitchFamily="34" charset="0"/>
              </a:rPr>
              <a:t>dispozitie</a:t>
            </a:r>
            <a:r>
              <a:rPr lang="en-US" sz="2200" cap="none" dirty="0">
                <a:solidFill>
                  <a:schemeClr val="bg1"/>
                </a:solidFill>
                <a:latin typeface="Arial" panose="020B0604020202020204" pitchFamily="34" charset="0"/>
                <a:cs typeface="Arial" panose="020B0604020202020204" pitchFamily="34" charset="0"/>
              </a:rPr>
              <a:t> maximum 60 de </a:t>
            </a:r>
            <a:r>
              <a:rPr lang="en-US" sz="2200" cap="none" dirty="0" err="1">
                <a:solidFill>
                  <a:schemeClr val="bg1"/>
                </a:solidFill>
                <a:latin typeface="Arial" panose="020B0604020202020204" pitchFamily="34" charset="0"/>
                <a:cs typeface="Arial" panose="020B0604020202020204" pitchFamily="34" charset="0"/>
              </a:rPr>
              <a:t>zile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lucratoare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pentru</a:t>
            </a:r>
            <a:r>
              <a:rPr lang="en-US" sz="2200" cap="none" dirty="0">
                <a:solidFill>
                  <a:schemeClr val="bg1"/>
                </a:solidFill>
                <a:latin typeface="Arial" panose="020B0604020202020204" pitchFamily="34" charset="0"/>
                <a:cs typeface="Arial" panose="020B0604020202020204" pitchFamily="34" charset="0"/>
              </a:rPr>
              <a:t> a </a:t>
            </a:r>
            <a:r>
              <a:rPr lang="en-US" sz="2200" cap="none" dirty="0" err="1">
                <a:solidFill>
                  <a:schemeClr val="bg1"/>
                </a:solidFill>
                <a:latin typeface="Arial" panose="020B0604020202020204" pitchFamily="34" charset="0"/>
                <a:cs typeface="Arial" panose="020B0604020202020204" pitchFamily="34" charset="0"/>
              </a:rPr>
              <a:t>deschide</a:t>
            </a:r>
            <a:r>
              <a:rPr lang="en-US" sz="2200" cap="none" dirty="0">
                <a:solidFill>
                  <a:schemeClr val="bg1"/>
                </a:solidFill>
                <a:latin typeface="Arial" panose="020B0604020202020204" pitchFamily="34" charset="0"/>
                <a:cs typeface="Arial" panose="020B0604020202020204" pitchFamily="34" charset="0"/>
              </a:rPr>
              <a:t> un </a:t>
            </a:r>
            <a:r>
              <a:rPr lang="en-US" sz="2200" cap="none" dirty="0" err="1">
                <a:solidFill>
                  <a:schemeClr val="bg1"/>
                </a:solidFill>
                <a:latin typeface="Arial" panose="020B0604020202020204" pitchFamily="34" charset="0"/>
                <a:cs typeface="Arial" panose="020B0604020202020204" pitchFamily="34" charset="0"/>
              </a:rPr>
              <a:t>astfel</a:t>
            </a:r>
            <a:r>
              <a:rPr lang="en-US" sz="2200" cap="none" dirty="0">
                <a:solidFill>
                  <a:schemeClr val="bg1"/>
                </a:solidFill>
                <a:latin typeface="Arial" panose="020B0604020202020204" pitchFamily="34" charset="0"/>
                <a:cs typeface="Arial" panose="020B0604020202020204" pitchFamily="34" charset="0"/>
              </a:rPr>
              <a:t> de </a:t>
            </a:r>
            <a:r>
              <a:rPr lang="en-US" sz="2200" cap="none" dirty="0" err="1">
                <a:solidFill>
                  <a:schemeClr val="bg1"/>
                </a:solidFill>
                <a:latin typeface="Arial" panose="020B0604020202020204" pitchFamily="34" charset="0"/>
                <a:cs typeface="Arial" panose="020B0604020202020204" pitchFamily="34" charset="0"/>
              </a:rPr>
              <a:t>cont</a:t>
            </a:r>
            <a:br>
              <a:rPr lang="ro-RO" sz="2200" cap="none" dirty="0">
                <a:solidFill>
                  <a:schemeClr val="bg1"/>
                </a:solidFill>
                <a:latin typeface="Arial" panose="020B0604020202020204" pitchFamily="34" charset="0"/>
                <a:cs typeface="Arial" panose="020B0604020202020204" pitchFamily="34" charset="0"/>
              </a:rPr>
            </a:br>
            <a:r>
              <a:rPr lang="ro-RO" sz="2200" cap="none" dirty="0">
                <a:solidFill>
                  <a:schemeClr val="bg1"/>
                </a:solidFill>
                <a:latin typeface="Arial" panose="020B0604020202020204" pitchFamily="34" charset="0"/>
                <a:cs typeface="Arial" panose="020B0604020202020204" pitchFamily="34" charset="0"/>
              </a:rPr>
              <a:t>	</a:t>
            </a:r>
            <a:r>
              <a:rPr lang="en-US" sz="2200" cap="none" dirty="0">
                <a:solidFill>
                  <a:schemeClr val="bg1"/>
                </a:solidFill>
                <a:latin typeface="Arial" panose="020B0604020202020204" pitchFamily="34" charset="0"/>
                <a:cs typeface="Arial" panose="020B0604020202020204" pitchFamily="34" charset="0"/>
              </a:rPr>
              <a:t>Ne</a:t>
            </a:r>
            <a:r>
              <a:rPr lang="ro-RO" sz="2200" cap="none" dirty="0">
                <a:solidFill>
                  <a:schemeClr val="bg1"/>
                </a:solidFill>
                <a:latin typeface="Arial" panose="020B0604020202020204" pitchFamily="34" charset="0"/>
                <a:cs typeface="Arial" panose="020B0604020202020204" pitchFamily="34" charset="0"/>
              </a:rPr>
              <a:t>î</a:t>
            </a:r>
            <a:r>
              <a:rPr lang="en-US" sz="2200" cap="none" dirty="0" err="1">
                <a:solidFill>
                  <a:schemeClr val="bg1"/>
                </a:solidFill>
                <a:latin typeface="Arial" panose="020B0604020202020204" pitchFamily="34" charset="0"/>
                <a:cs typeface="Arial" panose="020B0604020202020204" pitchFamily="34" charset="0"/>
              </a:rPr>
              <a:t>ndeplinirea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acestei</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obliga</a:t>
            </a:r>
            <a:r>
              <a:rPr lang="ro-RO" sz="2200" cap="none" dirty="0">
                <a:solidFill>
                  <a:schemeClr val="bg1"/>
                </a:solidFill>
                <a:latin typeface="Arial" panose="020B0604020202020204" pitchFamily="34" charset="0"/>
                <a:cs typeface="Arial" panose="020B0604020202020204" pitchFamily="34" charset="0"/>
              </a:rPr>
              <a:t>ț</a:t>
            </a:r>
            <a:r>
              <a:rPr lang="en-US" sz="2200" cap="none" dirty="0">
                <a:solidFill>
                  <a:schemeClr val="bg1"/>
                </a:solidFill>
                <a:latin typeface="Arial" panose="020B0604020202020204" pitchFamily="34" charset="0"/>
                <a:cs typeface="Arial" panose="020B0604020202020204" pitchFamily="34" charset="0"/>
              </a:rPr>
              <a:t>ii </a:t>
            </a:r>
            <a:r>
              <a:rPr lang="en-US" sz="2200" cap="none" dirty="0" err="1">
                <a:solidFill>
                  <a:schemeClr val="bg1"/>
                </a:solidFill>
                <a:latin typeface="Arial" panose="020B0604020202020204" pitchFamily="34" charset="0"/>
                <a:cs typeface="Arial" panose="020B0604020202020204" pitchFamily="34" charset="0"/>
              </a:rPr>
              <a:t>va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constitui</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contraven</a:t>
            </a:r>
            <a:r>
              <a:rPr lang="ro-RO" sz="2200" cap="none" dirty="0">
                <a:solidFill>
                  <a:schemeClr val="bg1"/>
                </a:solidFill>
                <a:latin typeface="Arial" panose="020B0604020202020204" pitchFamily="34" charset="0"/>
                <a:cs typeface="Arial" panose="020B0604020202020204" pitchFamily="34" charset="0"/>
              </a:rPr>
              <a:t>ț</a:t>
            </a:r>
            <a:r>
              <a:rPr lang="en-US" sz="2200" cap="none" dirty="0" err="1">
                <a:solidFill>
                  <a:schemeClr val="bg1"/>
                </a:solidFill>
                <a:latin typeface="Arial" panose="020B0604020202020204" pitchFamily="34" charset="0"/>
                <a:cs typeface="Arial" panose="020B0604020202020204" pitchFamily="34" charset="0"/>
              </a:rPr>
              <a:t>ie</a:t>
            </a:r>
            <a:r>
              <a:rPr lang="en-US" sz="2200" cap="none" dirty="0">
                <a:solidFill>
                  <a:schemeClr val="bg1"/>
                </a:solidFill>
                <a:latin typeface="Arial" panose="020B0604020202020204" pitchFamily="34" charset="0"/>
                <a:cs typeface="Arial" panose="020B0604020202020204" pitchFamily="34" charset="0"/>
              </a:rPr>
              <a:t> </a:t>
            </a:r>
            <a:r>
              <a:rPr lang="ro-RO" sz="2200" cap="none" dirty="0">
                <a:solidFill>
                  <a:schemeClr val="bg1"/>
                </a:solidFill>
                <a:latin typeface="Arial" panose="020B0604020202020204" pitchFamily="34" charset="0"/>
                <a:cs typeface="Arial" panose="020B0604020202020204" pitchFamily="34" charset="0"/>
              </a:rPr>
              <a:t>ș</a:t>
            </a:r>
            <a:r>
              <a:rPr lang="en-US" sz="2200" cap="none" dirty="0" err="1">
                <a:solidFill>
                  <a:schemeClr val="bg1"/>
                </a:solidFill>
                <a:latin typeface="Arial" panose="020B0604020202020204" pitchFamily="34" charset="0"/>
                <a:cs typeface="Arial" panose="020B0604020202020204" pitchFamily="34" charset="0"/>
              </a:rPr>
              <a:t>i</a:t>
            </a:r>
            <a:r>
              <a:rPr lang="en-US" sz="2200" cap="none" dirty="0">
                <a:solidFill>
                  <a:schemeClr val="bg1"/>
                </a:solidFill>
                <a:latin typeface="Arial" panose="020B0604020202020204" pitchFamily="34" charset="0"/>
                <a:cs typeface="Arial" panose="020B0604020202020204" pitchFamily="34" charset="0"/>
              </a:rPr>
              <a:t> se </a:t>
            </a:r>
            <a:r>
              <a:rPr lang="en-US" sz="2200" cap="none" dirty="0" err="1">
                <a:solidFill>
                  <a:schemeClr val="bg1"/>
                </a:solidFill>
                <a:latin typeface="Arial" panose="020B0604020202020204" pitchFamily="34" charset="0"/>
                <a:cs typeface="Arial" panose="020B0604020202020204" pitchFamily="34" charset="0"/>
              </a:rPr>
              <a:t>sanc</a:t>
            </a:r>
            <a:r>
              <a:rPr lang="ro-RO" sz="2200" cap="none" dirty="0">
                <a:solidFill>
                  <a:schemeClr val="bg1"/>
                </a:solidFill>
                <a:latin typeface="Arial" panose="020B0604020202020204" pitchFamily="34" charset="0"/>
                <a:cs typeface="Arial" panose="020B0604020202020204" pitchFamily="34" charset="0"/>
              </a:rPr>
              <a:t>ț</a:t>
            </a:r>
            <a:r>
              <a:rPr lang="en-US" sz="2200" cap="none" dirty="0" err="1">
                <a:solidFill>
                  <a:schemeClr val="bg1"/>
                </a:solidFill>
                <a:latin typeface="Arial" panose="020B0604020202020204" pitchFamily="34" charset="0"/>
                <a:cs typeface="Arial" panose="020B0604020202020204" pitchFamily="34" charset="0"/>
              </a:rPr>
              <a:t>ioneaz</a:t>
            </a:r>
            <a:r>
              <a:rPr lang="ro-RO" sz="2200" cap="none" dirty="0">
                <a:solidFill>
                  <a:schemeClr val="bg1"/>
                </a:solidFill>
                <a:latin typeface="Arial" panose="020B0604020202020204" pitchFamily="34" charset="0"/>
                <a:cs typeface="Arial" panose="020B0604020202020204" pitchFamily="34" charset="0"/>
              </a:rPr>
              <a:t>ă</a:t>
            </a:r>
            <a:r>
              <a:rPr lang="en-US" sz="2200" cap="none" dirty="0">
                <a:solidFill>
                  <a:schemeClr val="bg1"/>
                </a:solidFill>
                <a:latin typeface="Arial" panose="020B0604020202020204" pitchFamily="34" charset="0"/>
                <a:cs typeface="Arial" panose="020B0604020202020204" pitchFamily="34" charset="0"/>
              </a:rPr>
              <a:t> cu </a:t>
            </a:r>
            <a:r>
              <a:rPr lang="en-US" sz="2200" b="1" cap="none" dirty="0">
                <a:solidFill>
                  <a:schemeClr val="bg1"/>
                </a:solidFill>
                <a:latin typeface="Arial" panose="020B0604020202020204" pitchFamily="34" charset="0"/>
                <a:cs typeface="Arial" panose="020B0604020202020204" pitchFamily="34" charset="0"/>
              </a:rPr>
              <a:t>amend</a:t>
            </a:r>
            <a:r>
              <a:rPr lang="ro-RO" sz="2200" b="1" cap="none" dirty="0">
                <a:solidFill>
                  <a:schemeClr val="bg1"/>
                </a:solidFill>
                <a:latin typeface="Arial" panose="020B0604020202020204" pitchFamily="34" charset="0"/>
                <a:cs typeface="Arial" panose="020B0604020202020204" pitchFamily="34" charset="0"/>
              </a:rPr>
              <a:t>ă</a:t>
            </a:r>
            <a:r>
              <a:rPr lang="en-US" sz="2200" b="1" cap="none" dirty="0">
                <a:solidFill>
                  <a:schemeClr val="bg1"/>
                </a:solidFill>
                <a:latin typeface="Arial" panose="020B0604020202020204" pitchFamily="34" charset="0"/>
                <a:cs typeface="Arial" panose="020B0604020202020204" pitchFamily="34" charset="0"/>
              </a:rPr>
              <a:t> de la 3.000 lei la 10.000 lei</a:t>
            </a:r>
            <a:r>
              <a:rPr lang="en-US" sz="2200" cap="none" dirty="0">
                <a:solidFill>
                  <a:schemeClr val="bg1"/>
                </a:solidFill>
                <a:latin typeface="Arial" panose="020B0604020202020204" pitchFamily="34" charset="0"/>
                <a:cs typeface="Arial" panose="020B0604020202020204" pitchFamily="34" charset="0"/>
              </a:rPr>
              <a:t>.</a:t>
            </a:r>
            <a:r>
              <a:rPr lang="ro-RO" sz="2200" cap="none" dirty="0">
                <a:solidFill>
                  <a:schemeClr val="bg1"/>
                </a:solidFill>
                <a:latin typeface="Arial" panose="020B060402020202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D15E2BD1-6D1B-21BC-7BDA-02E0F9874B68}"/>
              </a:ext>
            </a:extLst>
          </p:cNvPr>
          <p:cNvSpPr>
            <a:spLocks noGrp="1"/>
          </p:cNvSpPr>
          <p:nvPr>
            <p:ph idx="1"/>
          </p:nvPr>
        </p:nvSpPr>
        <p:spPr>
          <a:xfrm>
            <a:off x="1" y="4050890"/>
            <a:ext cx="9144000" cy="2807111"/>
          </a:xfrm>
        </p:spPr>
        <p:txBody>
          <a:bodyPr>
            <a:noAutofit/>
          </a:bodyPr>
          <a:lstStyle/>
          <a:p>
            <a:pPr marL="360000" indent="457200">
              <a:buNone/>
            </a:pPr>
            <a:r>
              <a:rPr lang="en-US" b="1" dirty="0" err="1">
                <a:solidFill>
                  <a:schemeClr val="tx1"/>
                </a:solidFill>
                <a:latin typeface="Arial" panose="020B0604020202020204" pitchFamily="34" charset="0"/>
                <a:cs typeface="Arial" panose="020B0604020202020204" pitchFamily="34" charset="0"/>
              </a:rPr>
              <a:t>Textul</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modificării</a:t>
            </a:r>
            <a:r>
              <a:rPr lang="en-US" b="1" dirty="0">
                <a:solidFill>
                  <a:schemeClr val="tx1"/>
                </a:solidFill>
                <a:latin typeface="Arial" panose="020B0604020202020204" pitchFamily="34" charset="0"/>
                <a:cs typeface="Arial" panose="020B0604020202020204" pitchFamily="34" charset="0"/>
              </a:rPr>
              <a:t>:</a:t>
            </a:r>
            <a:br>
              <a:rPr lang="ro-RO" b="1" dirty="0">
                <a:solidFill>
                  <a:schemeClr val="tx1"/>
                </a:solidFill>
                <a:latin typeface="Arial" panose="020B0604020202020204" pitchFamily="34" charset="0"/>
                <a:cs typeface="Arial" panose="020B0604020202020204" pitchFamily="34" charset="0"/>
              </a:rPr>
            </a:br>
            <a:r>
              <a:rPr lang="en-US" dirty="0">
                <a:solidFill>
                  <a:schemeClr val="tx1"/>
                </a:solidFill>
                <a:latin typeface="Arial" panose="020B0604020202020204" pitchFamily="34" charset="0"/>
                <a:cs typeface="Arial" panose="020B0604020202020204" pitchFamily="34" charset="0"/>
              </a:rPr>
              <a:t>“3. La </a:t>
            </a:r>
            <a:r>
              <a:rPr lang="en-US" dirty="0" err="1">
                <a:solidFill>
                  <a:schemeClr val="tx1"/>
                </a:solidFill>
                <a:latin typeface="Arial" panose="020B0604020202020204" pitchFamily="34" charset="0"/>
                <a:cs typeface="Arial" panose="020B0604020202020204" pitchFamily="34" charset="0"/>
              </a:rPr>
              <a:t>articolul</a:t>
            </a:r>
            <a:r>
              <a:rPr lang="en-US" dirty="0">
                <a:solidFill>
                  <a:schemeClr val="tx1"/>
                </a:solidFill>
                <a:latin typeface="Arial" panose="020B0604020202020204" pitchFamily="34" charset="0"/>
                <a:cs typeface="Arial" panose="020B0604020202020204" pitchFamily="34" charset="0"/>
              </a:rPr>
              <a:t> 92(</a:t>
            </a:r>
            <a:r>
              <a:rPr lang="en-US" dirty="0" err="1">
                <a:solidFill>
                  <a:schemeClr val="tx1"/>
                </a:solidFill>
                <a:latin typeface="Arial" panose="020B0604020202020204" pitchFamily="34" charset="0"/>
                <a:cs typeface="Arial" panose="020B0604020202020204" pitchFamily="34" charset="0"/>
              </a:rPr>
              <a:t>n.a.</a:t>
            </a:r>
            <a:r>
              <a:rPr lang="en-US" dirty="0">
                <a:solidFill>
                  <a:schemeClr val="tx1"/>
                </a:solidFill>
                <a:latin typeface="Arial" panose="020B0604020202020204" pitchFamily="34" charset="0"/>
                <a:cs typeface="Arial" panose="020B0604020202020204" pitchFamily="34" charset="0"/>
              </a:rPr>
              <a:t> Cod </a:t>
            </a:r>
            <a:r>
              <a:rPr lang="en-US" dirty="0" err="1">
                <a:solidFill>
                  <a:schemeClr val="tx1"/>
                </a:solidFill>
                <a:latin typeface="Arial" panose="020B0604020202020204" pitchFamily="34" charset="0"/>
                <a:cs typeface="Arial" panose="020B0604020202020204" pitchFamily="34" charset="0"/>
              </a:rPr>
              <a:t>proc.fisc</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după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alineatul</a:t>
            </a:r>
            <a:r>
              <a:rPr lang="en-US" dirty="0">
                <a:solidFill>
                  <a:schemeClr val="tx1"/>
                </a:solidFill>
                <a:latin typeface="Arial" panose="020B0604020202020204" pitchFamily="34" charset="0"/>
                <a:cs typeface="Arial" panose="020B0604020202020204" pitchFamily="34" charset="0"/>
              </a:rPr>
              <a:t> (1^1) se introduce un nou </a:t>
            </a:r>
            <a:r>
              <a:rPr lang="en-US" dirty="0" err="1">
                <a:solidFill>
                  <a:schemeClr val="tx1"/>
                </a:solidFill>
                <a:latin typeface="Arial" panose="020B0604020202020204" pitchFamily="34" charset="0"/>
                <a:cs typeface="Arial" panose="020B0604020202020204" pitchFamily="34" charset="0"/>
              </a:rPr>
              <a:t>alineat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alin</a:t>
            </a:r>
            <a:r>
              <a:rPr lang="en-US" dirty="0">
                <a:solidFill>
                  <a:schemeClr val="tx1"/>
                </a:solidFill>
                <a:latin typeface="Arial" panose="020B0604020202020204" pitchFamily="34" charset="0"/>
                <a:cs typeface="Arial" panose="020B0604020202020204" pitchFamily="34" charset="0"/>
              </a:rPr>
              <a:t>. (1^2), cu </a:t>
            </a:r>
            <a:r>
              <a:rPr lang="en-US" dirty="0" err="1">
                <a:solidFill>
                  <a:schemeClr val="tx1"/>
                </a:solidFill>
                <a:latin typeface="Arial" panose="020B0604020202020204" pitchFamily="34" charset="0"/>
                <a:cs typeface="Arial" panose="020B0604020202020204" pitchFamily="34" charset="0"/>
              </a:rPr>
              <a:t>următorul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cuprins</a:t>
            </a:r>
            <a:r>
              <a:rPr lang="en-US" dirty="0">
                <a:solidFill>
                  <a:schemeClr val="tx1"/>
                </a:solidFill>
                <a:latin typeface="Arial" panose="020B0604020202020204" pitchFamily="34" charset="0"/>
                <a:cs typeface="Arial" panose="020B0604020202020204" pitchFamily="34" charset="0"/>
              </a:rPr>
              <a:t>:(1^2) </a:t>
            </a:r>
            <a:r>
              <a:rPr lang="en-US" dirty="0" err="1">
                <a:solidFill>
                  <a:schemeClr val="tx1"/>
                </a:solidFill>
                <a:latin typeface="Arial" panose="020B0604020202020204" pitchFamily="34" charset="0"/>
                <a:cs typeface="Arial" panose="020B0604020202020204" pitchFamily="34" charset="0"/>
              </a:rPr>
              <a:t>Contribuabilul</a:t>
            </a:r>
            <a:r>
              <a:rPr lang="en-US" dirty="0">
                <a:solidFill>
                  <a:schemeClr val="tx1"/>
                </a:solidFill>
                <a:latin typeface="Arial" panose="020B0604020202020204" pitchFamily="34" charset="0"/>
                <a:cs typeface="Arial" panose="020B0604020202020204" pitchFamily="34" charset="0"/>
              </a:rPr>
              <a:t>/</a:t>
            </a:r>
            <a:r>
              <a:rPr lang="en-US" dirty="0" err="1">
                <a:solidFill>
                  <a:schemeClr val="tx1"/>
                </a:solidFill>
                <a:latin typeface="Arial" panose="020B0604020202020204" pitchFamily="34" charset="0"/>
                <a:cs typeface="Arial" panose="020B0604020202020204" pitchFamily="34" charset="0"/>
              </a:rPr>
              <a:t>Plătitorul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persoană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juridică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este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declarat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inactiv</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îi</a:t>
            </a:r>
            <a:r>
              <a:rPr lang="en-US" dirty="0">
                <a:solidFill>
                  <a:schemeClr val="tx1"/>
                </a:solidFill>
                <a:latin typeface="Arial" panose="020B0604020202020204" pitchFamily="34" charset="0"/>
                <a:cs typeface="Arial" panose="020B0604020202020204" pitchFamily="34" charset="0"/>
              </a:rPr>
              <a:t> sunt </a:t>
            </a:r>
            <a:r>
              <a:rPr lang="en-US" dirty="0" err="1">
                <a:solidFill>
                  <a:schemeClr val="tx1"/>
                </a:solidFill>
                <a:latin typeface="Arial" panose="020B0604020202020204" pitchFamily="34" charset="0"/>
                <a:cs typeface="Arial" panose="020B0604020202020204" pitchFamily="34" charset="0"/>
              </a:rPr>
              <a:t>aplicabile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prevederile</a:t>
            </a:r>
            <a:r>
              <a:rPr lang="en-US" dirty="0">
                <a:solidFill>
                  <a:schemeClr val="tx1"/>
                </a:solidFill>
                <a:latin typeface="Arial" panose="020B0604020202020204" pitchFamily="34" charset="0"/>
                <a:cs typeface="Arial" panose="020B0604020202020204" pitchFamily="34" charset="0"/>
              </a:rPr>
              <a:t> din </a:t>
            </a:r>
            <a:r>
              <a:rPr lang="en-US" dirty="0" err="1">
                <a:solidFill>
                  <a:schemeClr val="tx1"/>
                </a:solidFill>
                <a:latin typeface="Arial" panose="020B0604020202020204" pitchFamily="34" charset="0"/>
                <a:cs typeface="Arial" panose="020B0604020202020204" pitchFamily="34" charset="0"/>
              </a:rPr>
              <a:t>Codul</a:t>
            </a:r>
            <a:r>
              <a:rPr lang="en-US" dirty="0">
                <a:solidFill>
                  <a:schemeClr val="tx1"/>
                </a:solidFill>
                <a:latin typeface="Arial" panose="020B0604020202020204" pitchFamily="34" charset="0"/>
                <a:cs typeface="Arial" panose="020B0604020202020204" pitchFamily="34" charset="0"/>
              </a:rPr>
              <a:t> fiscal </a:t>
            </a:r>
            <a:r>
              <a:rPr lang="en-US" dirty="0" err="1">
                <a:solidFill>
                  <a:schemeClr val="tx1"/>
                </a:solidFill>
                <a:latin typeface="Arial" panose="020B0604020202020204" pitchFamily="34" charset="0"/>
                <a:cs typeface="Arial" panose="020B0604020202020204" pitchFamily="34" charset="0"/>
              </a:rPr>
              <a:t>privind</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efectele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inactivității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dacă</a:t>
            </a:r>
            <a:r>
              <a:rPr lang="en-US" dirty="0">
                <a:solidFill>
                  <a:schemeClr val="tx1"/>
                </a:solidFill>
                <a:latin typeface="Arial" panose="020B0604020202020204" pitchFamily="34" charset="0"/>
                <a:cs typeface="Arial" panose="020B0604020202020204" pitchFamily="34" charset="0"/>
              </a:rPr>
              <a:t> se </a:t>
            </a:r>
            <a:r>
              <a:rPr lang="en-US" dirty="0" err="1">
                <a:solidFill>
                  <a:schemeClr val="tx1"/>
                </a:solidFill>
                <a:latin typeface="Arial" panose="020B0604020202020204" pitchFamily="34" charset="0"/>
                <a:cs typeface="Arial" panose="020B0604020202020204" pitchFamily="34" charset="0"/>
              </a:rPr>
              <a:t>află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una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dintre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următoarele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situații</a:t>
            </a:r>
            <a:r>
              <a:rPr lang="en-US" dirty="0">
                <a:solidFill>
                  <a:schemeClr val="tx1"/>
                </a:solidFill>
                <a:latin typeface="Arial" panose="020B0604020202020204" pitchFamily="34" charset="0"/>
                <a:cs typeface="Arial" panose="020B0604020202020204" pitchFamily="34" charset="0"/>
              </a:rPr>
              <a:t>:</a:t>
            </a:r>
            <a:br>
              <a:rPr lang="ro-RO" dirty="0">
                <a:solidFill>
                  <a:schemeClr val="tx1"/>
                </a:solidFill>
                <a:latin typeface="Arial" panose="020B0604020202020204" pitchFamily="34" charset="0"/>
                <a:cs typeface="Arial" panose="020B0604020202020204" pitchFamily="34" charset="0"/>
              </a:rPr>
            </a:br>
            <a:r>
              <a:rPr lang="en-US" dirty="0">
                <a:solidFill>
                  <a:schemeClr val="tx1"/>
                </a:solidFill>
                <a:latin typeface="Arial" panose="020B0604020202020204" pitchFamily="34" charset="0"/>
                <a:cs typeface="Arial" panose="020B0604020202020204" pitchFamily="34" charset="0"/>
              </a:rPr>
              <a:t>a) nu are </a:t>
            </a:r>
            <a:r>
              <a:rPr lang="en-US" dirty="0" err="1">
                <a:solidFill>
                  <a:schemeClr val="tx1"/>
                </a:solidFill>
                <a:latin typeface="Arial" panose="020B0604020202020204" pitchFamily="34" charset="0"/>
                <a:cs typeface="Arial" panose="020B0604020202020204" pitchFamily="34" charset="0"/>
              </a:rPr>
              <a:t>cont</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plăți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România</a:t>
            </a:r>
            <a:r>
              <a:rPr lang="en-US" dirty="0">
                <a:solidFill>
                  <a:schemeClr val="tx1"/>
                </a:solidFill>
                <a:latin typeface="Arial" panose="020B0604020202020204" pitchFamily="34" charset="0"/>
                <a:cs typeface="Arial" panose="020B0604020202020204" pitchFamily="34" charset="0"/>
              </a:rPr>
              <a:t> sau un </a:t>
            </a:r>
            <a:r>
              <a:rPr lang="en-US" dirty="0" err="1">
                <a:solidFill>
                  <a:schemeClr val="tx1"/>
                </a:solidFill>
                <a:latin typeface="Arial" panose="020B0604020202020204" pitchFamily="34" charset="0"/>
                <a:cs typeface="Arial" panose="020B0604020202020204" pitchFamily="34" charset="0"/>
              </a:rPr>
              <a:t>cont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deschis</a:t>
            </a:r>
            <a:r>
              <a:rPr lang="en-US" dirty="0">
                <a:solidFill>
                  <a:schemeClr val="tx1"/>
                </a:solidFill>
                <a:latin typeface="Arial" panose="020B0604020202020204" pitchFamily="34" charset="0"/>
                <a:cs typeface="Arial" panose="020B0604020202020204" pitchFamily="34" charset="0"/>
              </a:rPr>
              <a:t> la o </a:t>
            </a:r>
            <a:r>
              <a:rPr lang="en-US" dirty="0" err="1">
                <a:solidFill>
                  <a:schemeClr val="tx1"/>
                </a:solidFill>
                <a:latin typeface="Arial" panose="020B0604020202020204" pitchFamily="34" charset="0"/>
                <a:cs typeface="Arial" panose="020B0604020202020204" pitchFamily="34" charset="0"/>
              </a:rPr>
              <a:t>unitate</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Trezoreriei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Statului</a:t>
            </a:r>
            <a:r>
              <a:rPr lang="en-US" dirty="0">
                <a:solidFill>
                  <a:schemeClr val="tx1"/>
                </a:solidFill>
                <a:latin typeface="Arial" panose="020B0604020202020204" pitchFamily="34" charset="0"/>
                <a:cs typeface="Arial" panose="020B0604020202020204" pitchFamily="34" charset="0"/>
              </a:rPr>
              <a:t>;</a:t>
            </a:r>
            <a:br>
              <a:rPr lang="ro-RO" dirty="0">
                <a:solidFill>
                  <a:schemeClr val="tx1"/>
                </a:solidFill>
                <a:latin typeface="Arial" panose="020B0604020202020204" pitchFamily="34" charset="0"/>
                <a:cs typeface="Arial" panose="020B0604020202020204" pitchFamily="34" charset="0"/>
              </a:rPr>
            </a:br>
            <a:r>
              <a:rPr lang="en-US" dirty="0">
                <a:solidFill>
                  <a:schemeClr val="tx1"/>
                </a:solidFill>
                <a:latin typeface="Arial" panose="020B0604020202020204" pitchFamily="34" charset="0"/>
                <a:cs typeface="Arial" panose="020B0604020202020204" pitchFamily="34" charset="0"/>
              </a:rPr>
              <a:t>b) nu a </a:t>
            </a:r>
            <a:r>
              <a:rPr lang="en-US" dirty="0" err="1">
                <a:solidFill>
                  <a:schemeClr val="tx1"/>
                </a:solidFill>
                <a:latin typeface="Arial" panose="020B0604020202020204" pitchFamily="34" charset="0"/>
                <a:cs typeface="Arial" panose="020B0604020202020204" pitchFamily="34" charset="0"/>
              </a:rPr>
              <a:t>depus</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situațiile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financiare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anuale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termen de 5 </a:t>
            </a:r>
            <a:r>
              <a:rPr lang="en-US" dirty="0" err="1">
                <a:solidFill>
                  <a:schemeClr val="tx1"/>
                </a:solidFill>
                <a:latin typeface="Arial" panose="020B0604020202020204" pitchFamily="34" charset="0"/>
                <a:cs typeface="Arial" panose="020B0604020202020204" pitchFamily="34" charset="0"/>
              </a:rPr>
              <a:t>luni</a:t>
            </a:r>
            <a:r>
              <a:rPr lang="en-US" dirty="0">
                <a:solidFill>
                  <a:schemeClr val="tx1"/>
                </a:solidFill>
                <a:latin typeface="Arial" panose="020B0604020202020204" pitchFamily="34" charset="0"/>
                <a:cs typeface="Arial" panose="020B0604020202020204" pitchFamily="34" charset="0"/>
              </a:rPr>
              <a:t> de la </a:t>
            </a:r>
            <a:r>
              <a:rPr lang="en-US" dirty="0" err="1">
                <a:solidFill>
                  <a:schemeClr val="tx1"/>
                </a:solidFill>
                <a:latin typeface="Arial" panose="020B0604020202020204" pitchFamily="34" charset="0"/>
                <a:cs typeface="Arial" panose="020B0604020202020204" pitchFamily="34" charset="0"/>
              </a:rPr>
              <a:t>împlinirea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termenului</a:t>
            </a:r>
            <a:r>
              <a:rPr lang="en-US" dirty="0">
                <a:solidFill>
                  <a:schemeClr val="tx1"/>
                </a:solidFill>
                <a:latin typeface="Arial" panose="020B0604020202020204" pitchFamily="34" charset="0"/>
                <a:cs typeface="Arial" panose="020B0604020202020204" pitchFamily="34" charset="0"/>
              </a:rPr>
              <a:t> legal </a:t>
            </a:r>
            <a:r>
              <a:rPr lang="en-US" dirty="0" err="1">
                <a:solidFill>
                  <a:schemeClr val="tx1"/>
                </a:solidFill>
                <a:latin typeface="Arial" panose="020B0604020202020204" pitchFamily="34" charset="0"/>
                <a:cs typeface="Arial" panose="020B0604020202020204" pitchFamily="34" charset="0"/>
              </a:rPr>
              <a:t>pentru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depunerea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acestora</a:t>
            </a:r>
            <a:r>
              <a:rPr lang="en-US"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57872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B97FF-2A85-39A8-4736-2027EB0914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25B2CF-A149-9C00-9911-BA893165B4BF}"/>
              </a:ext>
            </a:extLst>
          </p:cNvPr>
          <p:cNvSpPr>
            <a:spLocks noGrp="1"/>
          </p:cNvSpPr>
          <p:nvPr>
            <p:ph type="title"/>
          </p:nvPr>
        </p:nvSpPr>
        <p:spPr>
          <a:xfrm>
            <a:off x="1" y="1"/>
            <a:ext cx="9144000" cy="3628102"/>
          </a:xfrm>
          <a:solidFill>
            <a:srgbClr val="0F3123"/>
          </a:solidFill>
        </p:spPr>
        <p:txBody>
          <a:bodyPr>
            <a:noAutofit/>
          </a:bodyPr>
          <a:lstStyle/>
          <a:p>
            <a:pPr marL="360000" indent="457200" algn="l"/>
            <a:r>
              <a:rPr lang="en-US" sz="2400" cap="none" dirty="0">
                <a:solidFill>
                  <a:schemeClr val="bg1"/>
                </a:solidFill>
                <a:latin typeface="Arial" panose="020B0604020202020204" pitchFamily="34" charset="0"/>
                <a:cs typeface="Arial" panose="020B0604020202020204" pitchFamily="34" charset="0"/>
              </a:rPr>
              <a:t>2.</a:t>
            </a:r>
            <a:r>
              <a:rPr lang="ro-RO"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Firmele</a:t>
            </a:r>
            <a:r>
              <a:rPr lang="en-US" sz="2400" cap="none" dirty="0">
                <a:solidFill>
                  <a:schemeClr val="bg1"/>
                </a:solidFill>
                <a:latin typeface="Arial" panose="020B0604020202020204" pitchFamily="34" charset="0"/>
                <a:cs typeface="Arial" panose="020B0604020202020204" pitchFamily="34" charset="0"/>
              </a:rPr>
              <a:t> care nu de</a:t>
            </a:r>
            <a:r>
              <a:rPr lang="ro-RO" sz="2400" cap="none" dirty="0">
                <a:solidFill>
                  <a:schemeClr val="bg1"/>
                </a:solidFill>
                <a:latin typeface="Arial" panose="020B0604020202020204" pitchFamily="34" charset="0"/>
                <a:cs typeface="Arial" panose="020B0604020202020204" pitchFamily="34" charset="0"/>
              </a:rPr>
              <a:t>ț</a:t>
            </a:r>
            <a:r>
              <a:rPr lang="en-US" sz="2400" cap="none" dirty="0">
                <a:solidFill>
                  <a:schemeClr val="bg1"/>
                </a:solidFill>
                <a:latin typeface="Arial" panose="020B0604020202020204" pitchFamily="34" charset="0"/>
                <a:cs typeface="Arial" panose="020B0604020202020204" pitchFamily="34" charset="0"/>
              </a:rPr>
              <a:t>in un </a:t>
            </a:r>
            <a:r>
              <a:rPr lang="en-US" sz="2400" cap="none" dirty="0" err="1">
                <a:solidFill>
                  <a:schemeClr val="bg1"/>
                </a:solidFill>
                <a:latin typeface="Arial" panose="020B0604020202020204" pitchFamily="34" charset="0"/>
                <a:cs typeface="Arial" panose="020B0604020202020204" pitchFamily="34" charset="0"/>
              </a:rPr>
              <a:t>cont</a:t>
            </a:r>
            <a:r>
              <a:rPr lang="en-US" sz="2400" cap="none" dirty="0">
                <a:solidFill>
                  <a:schemeClr val="bg1"/>
                </a:solidFill>
                <a:latin typeface="Arial" panose="020B0604020202020204" pitchFamily="34" charset="0"/>
                <a:cs typeface="Arial" panose="020B0604020202020204" pitchFamily="34" charset="0"/>
              </a:rPr>
              <a:t> de </a:t>
            </a:r>
            <a:r>
              <a:rPr lang="en-US" sz="2400" cap="none" dirty="0" err="1">
                <a:solidFill>
                  <a:schemeClr val="bg1"/>
                </a:solidFill>
                <a:latin typeface="Arial" panose="020B0604020202020204" pitchFamily="34" charset="0"/>
                <a:cs typeface="Arial" panose="020B0604020202020204" pitchFamily="34" charset="0"/>
              </a:rPr>
              <a:t>plăţi</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în</a:t>
            </a:r>
            <a:r>
              <a:rPr lang="en-US" sz="2400" cap="none" dirty="0">
                <a:solidFill>
                  <a:schemeClr val="bg1"/>
                </a:solidFill>
                <a:latin typeface="Arial" panose="020B0604020202020204" pitchFamily="34" charset="0"/>
                <a:cs typeface="Arial" panose="020B0604020202020204" pitchFamily="34" charset="0"/>
              </a:rPr>
              <a:t> </a:t>
            </a:r>
            <a:r>
              <a:rPr lang="ro-RO" sz="2400" cap="none" dirty="0">
                <a:solidFill>
                  <a:schemeClr val="bg1"/>
                </a:solidFill>
                <a:latin typeface="Arial" panose="020B0604020202020204" pitchFamily="34" charset="0"/>
                <a:cs typeface="Arial" panose="020B0604020202020204" pitchFamily="34" charset="0"/>
              </a:rPr>
              <a:t>R</a:t>
            </a:r>
            <a:r>
              <a:rPr lang="en-US" sz="2400" cap="none" dirty="0">
                <a:solidFill>
                  <a:schemeClr val="bg1"/>
                </a:solidFill>
                <a:latin typeface="Arial" panose="020B0604020202020204" pitchFamily="34" charset="0"/>
                <a:cs typeface="Arial" panose="020B0604020202020204" pitchFamily="34" charset="0"/>
              </a:rPr>
              <a:t>om</a:t>
            </a:r>
            <a:r>
              <a:rPr lang="ro-RO" sz="2400" cap="none" dirty="0">
                <a:solidFill>
                  <a:schemeClr val="bg1"/>
                </a:solidFill>
                <a:latin typeface="Arial" panose="020B0604020202020204" pitchFamily="34" charset="0"/>
                <a:cs typeface="Arial" panose="020B0604020202020204" pitchFamily="34" charset="0"/>
              </a:rPr>
              <a:t>â</a:t>
            </a:r>
            <a:r>
              <a:rPr lang="en-US" sz="2400" cap="none" dirty="0" err="1">
                <a:solidFill>
                  <a:schemeClr val="bg1"/>
                </a:solidFill>
                <a:latin typeface="Arial" panose="020B0604020202020204" pitchFamily="34" charset="0"/>
                <a:cs typeface="Arial" panose="020B0604020202020204" pitchFamily="34" charset="0"/>
              </a:rPr>
              <a:t>nia</a:t>
            </a:r>
            <a:r>
              <a:rPr lang="en-US" sz="2400" cap="none" dirty="0">
                <a:solidFill>
                  <a:schemeClr val="bg1"/>
                </a:solidFill>
                <a:latin typeface="Arial" panose="020B0604020202020204" pitchFamily="34" charset="0"/>
                <a:cs typeface="Arial" panose="020B0604020202020204" pitchFamily="34" charset="0"/>
              </a:rPr>
              <a:t> sau un </a:t>
            </a:r>
            <a:r>
              <a:rPr lang="en-US" sz="2400" cap="none" dirty="0" err="1">
                <a:solidFill>
                  <a:schemeClr val="bg1"/>
                </a:solidFill>
                <a:latin typeface="Arial" panose="020B0604020202020204" pitchFamily="34" charset="0"/>
                <a:cs typeface="Arial" panose="020B0604020202020204" pitchFamily="34" charset="0"/>
              </a:rPr>
              <a:t>cont</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deschis</a:t>
            </a:r>
            <a:r>
              <a:rPr lang="en-US" sz="2400" cap="none" dirty="0">
                <a:solidFill>
                  <a:schemeClr val="bg1"/>
                </a:solidFill>
                <a:latin typeface="Arial" panose="020B0604020202020204" pitchFamily="34" charset="0"/>
                <a:cs typeface="Arial" panose="020B0604020202020204" pitchFamily="34" charset="0"/>
              </a:rPr>
              <a:t> la </a:t>
            </a:r>
            <a:r>
              <a:rPr lang="en-US" sz="2400" cap="none" dirty="0" err="1">
                <a:solidFill>
                  <a:schemeClr val="bg1"/>
                </a:solidFill>
                <a:latin typeface="Arial" panose="020B0604020202020204" pitchFamily="34" charset="0"/>
                <a:cs typeface="Arial" panose="020B0604020202020204" pitchFamily="34" charset="0"/>
              </a:rPr>
              <a:t>trezoreria</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statului</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vor</a:t>
            </a:r>
            <a:r>
              <a:rPr lang="en-US" sz="2400" cap="none" dirty="0">
                <a:solidFill>
                  <a:schemeClr val="bg1"/>
                </a:solidFill>
                <a:latin typeface="Arial" panose="020B0604020202020204" pitchFamily="34" charset="0"/>
                <a:cs typeface="Arial" panose="020B0604020202020204" pitchFamily="34" charset="0"/>
              </a:rPr>
              <a:t> fi considerate inactive.</a:t>
            </a:r>
            <a:br>
              <a:rPr lang="ro-RO" sz="2400" cap="none" dirty="0">
                <a:solidFill>
                  <a:schemeClr val="bg1"/>
                </a:solidFill>
                <a:latin typeface="Arial" panose="020B0604020202020204" pitchFamily="34" charset="0"/>
                <a:cs typeface="Arial" panose="020B0604020202020204" pitchFamily="34" charset="0"/>
              </a:rPr>
            </a:br>
            <a:r>
              <a:rPr lang="en-US" sz="2400" cap="none" dirty="0">
                <a:solidFill>
                  <a:schemeClr val="bg1"/>
                </a:solidFill>
                <a:latin typeface="Arial" panose="020B0604020202020204" pitchFamily="34" charset="0"/>
                <a:cs typeface="Arial" panose="020B0604020202020204" pitchFamily="34" charset="0"/>
              </a:rPr>
              <a:t>In plus, </a:t>
            </a:r>
            <a:r>
              <a:rPr lang="en-US" sz="2400" cap="none" dirty="0" err="1">
                <a:solidFill>
                  <a:schemeClr val="bg1"/>
                </a:solidFill>
                <a:latin typeface="Arial" panose="020B0604020202020204" pitchFamily="34" charset="0"/>
                <a:cs typeface="Arial" panose="020B0604020202020204" pitchFamily="34" charset="0"/>
              </a:rPr>
              <a:t>nedepunerea</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situaţiilor</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financiare</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anuale</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în</a:t>
            </a:r>
            <a:r>
              <a:rPr lang="en-US" sz="2400" cap="none" dirty="0">
                <a:solidFill>
                  <a:schemeClr val="bg1"/>
                </a:solidFill>
                <a:latin typeface="Arial" panose="020B0604020202020204" pitchFamily="34" charset="0"/>
                <a:cs typeface="Arial" panose="020B0604020202020204" pitchFamily="34" charset="0"/>
              </a:rPr>
              <a:t> cel </a:t>
            </a:r>
            <a:r>
              <a:rPr lang="en-US" sz="2400" cap="none" dirty="0" err="1">
                <a:solidFill>
                  <a:schemeClr val="bg1"/>
                </a:solidFill>
                <a:latin typeface="Arial" panose="020B0604020202020204" pitchFamily="34" charset="0"/>
                <a:cs typeface="Arial" panose="020B0604020202020204" pitchFamily="34" charset="0"/>
              </a:rPr>
              <a:t>mult</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cinci</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luni</a:t>
            </a:r>
            <a:r>
              <a:rPr lang="en-US" sz="2400" cap="none" dirty="0">
                <a:solidFill>
                  <a:schemeClr val="bg1"/>
                </a:solidFill>
                <a:latin typeface="Arial" panose="020B0604020202020204" pitchFamily="34" charset="0"/>
                <a:cs typeface="Arial" panose="020B0604020202020204" pitchFamily="34" charset="0"/>
              </a:rPr>
              <a:t> de la </a:t>
            </a:r>
            <a:r>
              <a:rPr lang="en-US" sz="2400" cap="none" dirty="0" err="1">
                <a:solidFill>
                  <a:schemeClr val="bg1"/>
                </a:solidFill>
                <a:latin typeface="Arial" panose="020B0604020202020204" pitchFamily="34" charset="0"/>
                <a:cs typeface="Arial" panose="020B0604020202020204" pitchFamily="34" charset="0"/>
              </a:rPr>
              <a:t>termenul</a:t>
            </a:r>
            <a:r>
              <a:rPr lang="en-US" sz="2400" cap="none" dirty="0">
                <a:solidFill>
                  <a:schemeClr val="bg1"/>
                </a:solidFill>
                <a:latin typeface="Arial" panose="020B0604020202020204" pitchFamily="34" charset="0"/>
                <a:cs typeface="Arial" panose="020B0604020202020204" pitchFamily="34" charset="0"/>
              </a:rPr>
              <a:t> legal </a:t>
            </a:r>
            <a:r>
              <a:rPr lang="en-US" sz="2400" cap="none" dirty="0" err="1">
                <a:solidFill>
                  <a:schemeClr val="bg1"/>
                </a:solidFill>
                <a:latin typeface="Arial" panose="020B0604020202020204" pitchFamily="34" charset="0"/>
                <a:cs typeface="Arial" panose="020B0604020202020204" pitchFamily="34" charset="0"/>
              </a:rPr>
              <a:t>va</a:t>
            </a:r>
            <a:r>
              <a:rPr lang="en-US" sz="2400" cap="none" dirty="0">
                <a:solidFill>
                  <a:schemeClr val="bg1"/>
                </a:solidFill>
                <a:latin typeface="Arial" panose="020B0604020202020204" pitchFamily="34" charset="0"/>
                <a:cs typeface="Arial" panose="020B0604020202020204" pitchFamily="34" charset="0"/>
              </a:rPr>
              <a:t> duce, de </a:t>
            </a:r>
            <a:r>
              <a:rPr lang="en-US" sz="2400" cap="none" dirty="0" err="1">
                <a:solidFill>
                  <a:schemeClr val="bg1"/>
                </a:solidFill>
                <a:latin typeface="Arial" panose="020B0604020202020204" pitchFamily="34" charset="0"/>
                <a:cs typeface="Arial" panose="020B0604020202020204" pitchFamily="34" charset="0"/>
              </a:rPr>
              <a:t>asemenea</a:t>
            </a:r>
            <a:r>
              <a:rPr lang="en-US" sz="2400" cap="none" dirty="0">
                <a:solidFill>
                  <a:schemeClr val="bg1"/>
                </a:solidFill>
                <a:latin typeface="Arial" panose="020B0604020202020204" pitchFamily="34" charset="0"/>
                <a:cs typeface="Arial" panose="020B0604020202020204" pitchFamily="34" charset="0"/>
              </a:rPr>
              <a:t>, la </a:t>
            </a:r>
            <a:r>
              <a:rPr lang="en-US" sz="2400" cap="none" dirty="0" err="1">
                <a:solidFill>
                  <a:schemeClr val="bg1"/>
                </a:solidFill>
                <a:latin typeface="Arial" panose="020B0604020202020204" pitchFamily="34" charset="0"/>
                <a:cs typeface="Arial" panose="020B0604020202020204" pitchFamily="34" charset="0"/>
              </a:rPr>
              <a:t>declararea</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firmei</a:t>
            </a:r>
            <a:r>
              <a:rPr lang="en-US" sz="2400" cap="none" dirty="0">
                <a:solidFill>
                  <a:schemeClr val="bg1"/>
                </a:solidFill>
                <a:latin typeface="Arial" panose="020B0604020202020204" pitchFamily="34" charset="0"/>
                <a:cs typeface="Arial" panose="020B0604020202020204" pitchFamily="34" charset="0"/>
              </a:rPr>
              <a:t> ca </a:t>
            </a:r>
            <a:r>
              <a:rPr lang="en-US" sz="2400" cap="none" dirty="0" err="1">
                <a:solidFill>
                  <a:schemeClr val="bg1"/>
                </a:solidFill>
                <a:latin typeface="Arial" panose="020B0604020202020204" pitchFamily="34" charset="0"/>
                <a:cs typeface="Arial" panose="020B0604020202020204" pitchFamily="34" charset="0"/>
              </a:rPr>
              <a:t>inactiv</a:t>
            </a:r>
            <a:r>
              <a:rPr lang="ro-RO" sz="2400" cap="none" dirty="0">
                <a:solidFill>
                  <a:schemeClr val="bg1"/>
                </a:solidFill>
                <a:latin typeface="Arial" panose="020B0604020202020204" pitchFamily="34" charset="0"/>
                <a:cs typeface="Arial" panose="020B0604020202020204" pitchFamily="34" charset="0"/>
              </a:rPr>
              <a:t>ă</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deoarece</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situa</a:t>
            </a:r>
            <a:r>
              <a:rPr lang="ro-RO" sz="2400" cap="none" dirty="0">
                <a:solidFill>
                  <a:schemeClr val="bg1"/>
                </a:solidFill>
                <a:latin typeface="Arial" panose="020B0604020202020204" pitchFamily="34" charset="0"/>
                <a:cs typeface="Arial" panose="020B0604020202020204" pitchFamily="34" charset="0"/>
              </a:rPr>
              <a:t>ț</a:t>
            </a:r>
            <a:r>
              <a:rPr lang="en-US" sz="2400" cap="none" dirty="0" err="1">
                <a:solidFill>
                  <a:schemeClr val="bg1"/>
                </a:solidFill>
                <a:latin typeface="Arial" panose="020B0604020202020204" pitchFamily="34" charset="0"/>
                <a:cs typeface="Arial" panose="020B0604020202020204" pitchFamily="34" charset="0"/>
              </a:rPr>
              <a:t>iile</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financiare</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reprezint</a:t>
            </a:r>
            <a:r>
              <a:rPr lang="ro-RO" sz="2400" cap="none" dirty="0">
                <a:solidFill>
                  <a:schemeClr val="bg1"/>
                </a:solidFill>
                <a:latin typeface="Arial" panose="020B0604020202020204" pitchFamily="34" charset="0"/>
                <a:cs typeface="Arial" panose="020B0604020202020204" pitchFamily="34" charset="0"/>
              </a:rPr>
              <a:t>ă</a:t>
            </a:r>
            <a:r>
              <a:rPr lang="en-US" sz="2400" cap="none" dirty="0">
                <a:solidFill>
                  <a:schemeClr val="bg1"/>
                </a:solidFill>
                <a:latin typeface="Arial" panose="020B0604020202020204" pitchFamily="34" charset="0"/>
                <a:cs typeface="Arial" panose="020B0604020202020204" pitchFamily="34" charset="0"/>
              </a:rPr>
              <a:t> o </a:t>
            </a:r>
            <a:r>
              <a:rPr lang="en-US" sz="2400" cap="none" dirty="0" err="1">
                <a:solidFill>
                  <a:schemeClr val="bg1"/>
                </a:solidFill>
                <a:latin typeface="Arial" panose="020B0604020202020204" pitchFamily="34" charset="0"/>
                <a:cs typeface="Arial" panose="020B0604020202020204" pitchFamily="34" charset="0"/>
              </a:rPr>
              <a:t>surs</a:t>
            </a:r>
            <a:r>
              <a:rPr lang="ro-RO" sz="2400" cap="none" dirty="0">
                <a:solidFill>
                  <a:schemeClr val="bg1"/>
                </a:solidFill>
                <a:latin typeface="Arial" panose="020B0604020202020204" pitchFamily="34" charset="0"/>
                <a:cs typeface="Arial" panose="020B0604020202020204" pitchFamily="34" charset="0"/>
              </a:rPr>
              <a:t>ă</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esen</a:t>
            </a:r>
            <a:r>
              <a:rPr lang="ro-RO" sz="2400" cap="none" dirty="0">
                <a:solidFill>
                  <a:schemeClr val="bg1"/>
                </a:solidFill>
                <a:latin typeface="Arial" panose="020B0604020202020204" pitchFamily="34" charset="0"/>
                <a:cs typeface="Arial" panose="020B0604020202020204" pitchFamily="34" charset="0"/>
              </a:rPr>
              <a:t>ț</a:t>
            </a:r>
            <a:r>
              <a:rPr lang="en-US" sz="2400" cap="none" dirty="0" err="1">
                <a:solidFill>
                  <a:schemeClr val="bg1"/>
                </a:solidFill>
                <a:latin typeface="Arial" panose="020B0604020202020204" pitchFamily="34" charset="0"/>
                <a:cs typeface="Arial" panose="020B0604020202020204" pitchFamily="34" charset="0"/>
              </a:rPr>
              <a:t>ial</a:t>
            </a:r>
            <a:r>
              <a:rPr lang="ro-RO" sz="2400" cap="none" dirty="0">
                <a:solidFill>
                  <a:schemeClr val="bg1"/>
                </a:solidFill>
                <a:latin typeface="Arial" panose="020B0604020202020204" pitchFamily="34" charset="0"/>
                <a:cs typeface="Arial" panose="020B0604020202020204" pitchFamily="34" charset="0"/>
              </a:rPr>
              <a:t>ă</a:t>
            </a:r>
            <a:r>
              <a:rPr lang="en-US" sz="2400" cap="none" dirty="0">
                <a:solidFill>
                  <a:schemeClr val="bg1"/>
                </a:solidFill>
                <a:latin typeface="Arial" panose="020B0604020202020204" pitchFamily="34" charset="0"/>
                <a:cs typeface="Arial" panose="020B0604020202020204" pitchFamily="34" charset="0"/>
              </a:rPr>
              <a:t> de </a:t>
            </a:r>
            <a:r>
              <a:rPr lang="en-US" sz="2400" cap="none" dirty="0" err="1">
                <a:solidFill>
                  <a:schemeClr val="bg1"/>
                </a:solidFill>
                <a:latin typeface="Arial" panose="020B0604020202020204" pitchFamily="34" charset="0"/>
                <a:cs typeface="Arial" panose="020B0604020202020204" pitchFamily="34" charset="0"/>
              </a:rPr>
              <a:t>informa</a:t>
            </a:r>
            <a:r>
              <a:rPr lang="ro-RO" sz="2400" cap="none" dirty="0">
                <a:solidFill>
                  <a:schemeClr val="bg1"/>
                </a:solidFill>
                <a:latin typeface="Arial" panose="020B0604020202020204" pitchFamily="34" charset="0"/>
                <a:cs typeface="Arial" panose="020B0604020202020204" pitchFamily="34" charset="0"/>
              </a:rPr>
              <a:t>ț</a:t>
            </a:r>
            <a:r>
              <a:rPr lang="en-US" sz="2400" cap="none" dirty="0">
                <a:solidFill>
                  <a:schemeClr val="bg1"/>
                </a:solidFill>
                <a:latin typeface="Arial" panose="020B0604020202020204" pitchFamily="34" charset="0"/>
                <a:cs typeface="Arial" panose="020B0604020202020204" pitchFamily="34" charset="0"/>
              </a:rPr>
              <a:t>ii </a:t>
            </a:r>
            <a:r>
              <a:rPr lang="en-US" sz="2400" cap="none" dirty="0" err="1">
                <a:solidFill>
                  <a:schemeClr val="bg1"/>
                </a:solidFill>
                <a:latin typeface="Arial" panose="020B0604020202020204" pitchFamily="34" charset="0"/>
                <a:cs typeface="Arial" panose="020B0604020202020204" pitchFamily="34" charset="0"/>
              </a:rPr>
              <a:t>privind</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activitatea</a:t>
            </a:r>
            <a:r>
              <a:rPr lang="en-US" sz="2400" cap="none" dirty="0">
                <a:solidFill>
                  <a:schemeClr val="bg1"/>
                </a:solidFill>
                <a:latin typeface="Arial" panose="020B0604020202020204" pitchFamily="34" charset="0"/>
                <a:cs typeface="Arial" panose="020B0604020202020204" pitchFamily="34" charset="0"/>
              </a:rPr>
              <a:t> </a:t>
            </a:r>
            <a:r>
              <a:rPr lang="ro-RO" sz="2400" cap="none" dirty="0">
                <a:solidFill>
                  <a:schemeClr val="bg1"/>
                </a:solidFill>
                <a:latin typeface="Arial" panose="020B0604020202020204" pitchFamily="34" charset="0"/>
                <a:cs typeface="Arial" panose="020B0604020202020204" pitchFamily="34" charset="0"/>
              </a:rPr>
              <a:t>ș</a:t>
            </a:r>
            <a:r>
              <a:rPr lang="en-US" sz="2400" cap="none" dirty="0" err="1">
                <a:solidFill>
                  <a:schemeClr val="bg1"/>
                </a:solidFill>
                <a:latin typeface="Arial" panose="020B0604020202020204" pitchFamily="34" charset="0"/>
                <a:cs typeface="Arial" panose="020B0604020202020204" pitchFamily="34" charset="0"/>
              </a:rPr>
              <a:t>i</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starea</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economică</a:t>
            </a:r>
            <a:r>
              <a:rPr lang="en-US" sz="2400" cap="none" dirty="0">
                <a:solidFill>
                  <a:schemeClr val="bg1"/>
                </a:solidFill>
                <a:latin typeface="Arial" panose="020B0604020202020204" pitchFamily="34" charset="0"/>
                <a:cs typeface="Arial" panose="020B0604020202020204" pitchFamily="34" charset="0"/>
              </a:rPr>
              <a:t> a </a:t>
            </a:r>
            <a:r>
              <a:rPr lang="en-US" sz="2400" cap="none" dirty="0" err="1">
                <a:solidFill>
                  <a:schemeClr val="bg1"/>
                </a:solidFill>
                <a:latin typeface="Arial" panose="020B0604020202020204" pitchFamily="34" charset="0"/>
                <a:cs typeface="Arial" panose="020B0604020202020204" pitchFamily="34" charset="0"/>
              </a:rPr>
              <a:t>societăţii</a:t>
            </a:r>
            <a:r>
              <a:rPr lang="en-US" sz="2400" cap="none" dirty="0">
                <a:solidFill>
                  <a:schemeClr val="bg1"/>
                </a:solidFill>
                <a:latin typeface="Arial" panose="020B0604020202020204" pitchFamily="34" charset="0"/>
                <a:cs typeface="Arial" panose="020B0604020202020204" pitchFamily="34" charset="0"/>
              </a:rPr>
              <a:t>.</a:t>
            </a:r>
            <a:endParaRPr lang="ro-RO" sz="2400" cap="none"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0E1B68B-3CEF-7D43-F9E4-99D28E10D30E}"/>
              </a:ext>
            </a:extLst>
          </p:cNvPr>
          <p:cNvSpPr>
            <a:spLocks noGrp="1"/>
          </p:cNvSpPr>
          <p:nvPr>
            <p:ph idx="1"/>
          </p:nvPr>
        </p:nvSpPr>
        <p:spPr>
          <a:xfrm>
            <a:off x="1" y="3844412"/>
            <a:ext cx="9144000" cy="3013589"/>
          </a:xfrm>
        </p:spPr>
        <p:txBody>
          <a:bodyPr>
            <a:noAutofit/>
          </a:bodyPr>
          <a:lstStyle/>
          <a:p>
            <a:pPr marL="360000" indent="457200">
              <a:buNone/>
            </a:pPr>
            <a:r>
              <a:rPr lang="en-US" dirty="0">
                <a:solidFill>
                  <a:schemeClr val="tx1"/>
                </a:solidFill>
                <a:latin typeface="Arial" panose="020B0604020202020204" pitchFamily="34" charset="0"/>
                <a:cs typeface="Arial" panose="020B0604020202020204" pitchFamily="34" charset="0"/>
              </a:rPr>
              <a:t>Mai </a:t>
            </a:r>
            <a:r>
              <a:rPr lang="en-US" dirty="0" err="1">
                <a:solidFill>
                  <a:schemeClr val="tx1"/>
                </a:solidFill>
                <a:latin typeface="Arial" panose="020B0604020202020204" pitchFamily="34" charset="0"/>
                <a:cs typeface="Arial" panose="020B0604020202020204" pitchFamily="34" charset="0"/>
              </a:rPr>
              <a:t>mult</a:t>
            </a:r>
            <a:r>
              <a:rPr lang="en-US" dirty="0">
                <a:solidFill>
                  <a:schemeClr val="tx1"/>
                </a:solidFill>
                <a:latin typeface="Arial" panose="020B0604020202020204" pitchFamily="34" charset="0"/>
                <a:cs typeface="Arial" panose="020B0604020202020204" pitchFamily="34" charset="0"/>
              </a:rPr>
              <a:t>, se </a:t>
            </a:r>
            <a:r>
              <a:rPr lang="en-US" dirty="0" err="1">
                <a:solidFill>
                  <a:schemeClr val="tx1"/>
                </a:solidFill>
                <a:latin typeface="Arial" panose="020B0604020202020204" pitchFamily="34" charset="0"/>
                <a:cs typeface="Arial" panose="020B0604020202020204" pitchFamily="34" charset="0"/>
              </a:rPr>
              <a:t>stabilesc</a:t>
            </a:r>
            <a:r>
              <a:rPr lang="en-US" dirty="0">
                <a:solidFill>
                  <a:schemeClr val="tx1"/>
                </a:solidFill>
                <a:latin typeface="Arial" panose="020B0604020202020204" pitchFamily="34" charset="0"/>
                <a:cs typeface="Arial" panose="020B0604020202020204" pitchFamily="34" charset="0"/>
              </a:rPr>
              <a:t> </a:t>
            </a:r>
            <a:r>
              <a:rPr lang="ro-RO" dirty="0">
                <a:solidFill>
                  <a:schemeClr val="tx1"/>
                </a:solidFill>
                <a:latin typeface="Arial" panose="020B0604020202020204" pitchFamily="34" charset="0"/>
                <a:cs typeface="Arial" panose="020B0604020202020204" pitchFamily="34" charset="0"/>
              </a:rPr>
              <a:t>ș</a:t>
            </a:r>
            <a:r>
              <a:rPr lang="en-US" dirty="0" err="1">
                <a:solidFill>
                  <a:schemeClr val="tx1"/>
                </a:solidFill>
                <a:latin typeface="Arial" panose="020B0604020202020204" pitchFamily="34" charset="0"/>
                <a:cs typeface="Arial" panose="020B0604020202020204" pitchFamily="34" charset="0"/>
              </a:rPr>
              <a:t>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limite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pentru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perioada</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inactivitate</a:t>
            </a:r>
            <a:r>
              <a:rPr lang="en-US" dirty="0">
                <a:solidFill>
                  <a:schemeClr val="tx1"/>
                </a:solidFill>
                <a:latin typeface="Arial" panose="020B0604020202020204" pitchFamily="34" charset="0"/>
                <a:cs typeface="Arial" panose="020B0604020202020204" pitchFamily="34" charset="0"/>
              </a:rPr>
              <a:t>: </a:t>
            </a:r>
            <a:r>
              <a:rPr lang="en-US" b="1" dirty="0">
                <a:solidFill>
                  <a:schemeClr val="tx1"/>
                </a:solidFill>
                <a:latin typeface="Arial" panose="020B0604020202020204" pitchFamily="34" charset="0"/>
                <a:cs typeface="Arial" panose="020B0604020202020204" pitchFamily="34" charset="0"/>
              </a:rPr>
              <a:t>maximum un an </a:t>
            </a:r>
            <a:r>
              <a:rPr lang="en-US" dirty="0" err="1">
                <a:solidFill>
                  <a:schemeClr val="tx1"/>
                </a:solidFill>
                <a:latin typeface="Arial" panose="020B0604020202020204" pitchFamily="34" charset="0"/>
                <a:cs typeface="Arial" panose="020B0604020202020204" pitchFamily="34" charset="0"/>
              </a:rPr>
              <a:t>pentru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firmele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declarate</a:t>
            </a:r>
            <a:r>
              <a:rPr lang="en-US" dirty="0">
                <a:solidFill>
                  <a:schemeClr val="tx1"/>
                </a:solidFill>
                <a:latin typeface="Arial" panose="020B0604020202020204" pitchFamily="34" charset="0"/>
                <a:cs typeface="Arial" panose="020B0604020202020204" pitchFamily="34" charset="0"/>
              </a:rPr>
              <a:t> inactive fiscal dup</a:t>
            </a:r>
            <a:r>
              <a:rPr lang="ro-RO" dirty="0">
                <a:solidFill>
                  <a:schemeClr val="tx1"/>
                </a:solidFill>
                <a:latin typeface="Arial" panose="020B0604020202020204" pitchFamily="34" charset="0"/>
                <a:cs typeface="Arial" panose="020B0604020202020204" pitchFamily="34" charset="0"/>
              </a:rPr>
              <a:t>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intrarea</a:t>
            </a:r>
            <a:r>
              <a:rPr lang="en-US" dirty="0">
                <a:solidFill>
                  <a:schemeClr val="tx1"/>
                </a:solidFill>
                <a:latin typeface="Arial" panose="020B0604020202020204" pitchFamily="34" charset="0"/>
                <a:cs typeface="Arial" panose="020B0604020202020204" pitchFamily="34" charset="0"/>
              </a:rPr>
              <a:t> </a:t>
            </a:r>
            <a:r>
              <a:rPr lang="ro-RO" dirty="0">
                <a:solidFill>
                  <a:schemeClr val="tx1"/>
                </a:solidFill>
                <a:latin typeface="Arial" panose="020B0604020202020204" pitchFamily="34" charset="0"/>
                <a:cs typeface="Arial" panose="020B0604020202020204" pitchFamily="34" charset="0"/>
              </a:rPr>
              <a:t>î</a:t>
            </a:r>
            <a:r>
              <a:rPr lang="en-US" dirty="0">
                <a:solidFill>
                  <a:schemeClr val="tx1"/>
                </a:solidFill>
                <a:latin typeface="Arial" panose="020B0604020202020204" pitchFamily="34" charset="0"/>
                <a:cs typeface="Arial" panose="020B0604020202020204" pitchFamily="34" charset="0"/>
              </a:rPr>
              <a:t>n </a:t>
            </a:r>
            <a:r>
              <a:rPr lang="en-US" dirty="0" err="1">
                <a:solidFill>
                  <a:schemeClr val="tx1"/>
                </a:solidFill>
                <a:latin typeface="Arial" panose="020B0604020202020204" pitchFamily="34" charset="0"/>
                <a:cs typeface="Arial" panose="020B0604020202020204" pitchFamily="34" charset="0"/>
              </a:rPr>
              <a:t>vigoare</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modific</a:t>
            </a:r>
            <a:r>
              <a:rPr lang="ro-RO" dirty="0">
                <a:solidFill>
                  <a:schemeClr val="tx1"/>
                </a:solidFill>
                <a:latin typeface="Arial" panose="020B0604020202020204" pitchFamily="34" charset="0"/>
                <a:cs typeface="Arial" panose="020B0604020202020204" pitchFamily="34" charset="0"/>
              </a:rPr>
              <a:t>ă</a:t>
            </a:r>
            <a:r>
              <a:rPr lang="en-US" dirty="0" err="1">
                <a:solidFill>
                  <a:schemeClr val="tx1"/>
                </a:solidFill>
                <a:latin typeface="Arial" panose="020B0604020202020204" pitchFamily="34" charset="0"/>
                <a:cs typeface="Arial" panose="020B0604020202020204" pitchFamily="34" charset="0"/>
              </a:rPr>
              <a:t>rilor</a:t>
            </a:r>
            <a:r>
              <a:rPr lang="en-US" dirty="0">
                <a:solidFill>
                  <a:schemeClr val="tx1"/>
                </a:solidFill>
                <a:latin typeface="Arial" panose="020B0604020202020204" pitchFamily="34" charset="0"/>
                <a:cs typeface="Arial" panose="020B0604020202020204" pitchFamily="34" charset="0"/>
              </a:rPr>
              <a:t> </a:t>
            </a:r>
            <a:r>
              <a:rPr lang="ro-RO" dirty="0">
                <a:solidFill>
                  <a:schemeClr val="tx1"/>
                </a:solidFill>
                <a:latin typeface="Arial" panose="020B0604020202020204" pitchFamily="34" charset="0"/>
                <a:cs typeface="Arial" panose="020B0604020202020204" pitchFamily="34" charset="0"/>
              </a:rPr>
              <a:t>ș</a:t>
            </a:r>
            <a:r>
              <a:rPr lang="en-US" dirty="0" err="1">
                <a:solidFill>
                  <a:schemeClr val="tx1"/>
                </a:solidFill>
                <a:latin typeface="Arial" panose="020B0604020202020204" pitchFamily="34" charset="0"/>
                <a:cs typeface="Arial" panose="020B0604020202020204" pitchFamily="34" charset="0"/>
              </a:rPr>
              <a:t>i</a:t>
            </a:r>
            <a:r>
              <a:rPr lang="en-US" dirty="0">
                <a:solidFill>
                  <a:schemeClr val="tx1"/>
                </a:solidFill>
                <a:latin typeface="Arial" panose="020B0604020202020204" pitchFamily="34" charset="0"/>
                <a:cs typeface="Arial" panose="020B0604020202020204" pitchFamily="34" charset="0"/>
              </a:rPr>
              <a:t> </a:t>
            </a:r>
            <a:r>
              <a:rPr lang="en-US" b="1" dirty="0">
                <a:solidFill>
                  <a:schemeClr val="tx1"/>
                </a:solidFill>
                <a:latin typeface="Arial" panose="020B0604020202020204" pitchFamily="34" charset="0"/>
                <a:cs typeface="Arial" panose="020B0604020202020204" pitchFamily="34" charset="0"/>
              </a:rPr>
              <a:t>cel </a:t>
            </a:r>
            <a:r>
              <a:rPr lang="en-US" b="1" dirty="0" err="1">
                <a:solidFill>
                  <a:schemeClr val="tx1"/>
                </a:solidFill>
                <a:latin typeface="Arial" panose="020B0604020202020204" pitchFamily="34" charset="0"/>
                <a:cs typeface="Arial" panose="020B0604020202020204" pitchFamily="34" charset="0"/>
              </a:rPr>
              <a:t>mult</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trei</a:t>
            </a:r>
            <a:r>
              <a:rPr lang="en-US" b="1" dirty="0">
                <a:solidFill>
                  <a:schemeClr val="tx1"/>
                </a:solidFill>
                <a:latin typeface="Arial" panose="020B0604020202020204" pitchFamily="34" charset="0"/>
                <a:cs typeface="Arial" panose="020B0604020202020204" pitchFamily="34" charset="0"/>
              </a:rPr>
              <a:t> ani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pentru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cele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aflate</a:t>
            </a:r>
            <a:r>
              <a:rPr lang="en-US" dirty="0">
                <a:solidFill>
                  <a:schemeClr val="tx1"/>
                </a:solidFill>
                <a:latin typeface="Arial" panose="020B0604020202020204" pitchFamily="34" charset="0"/>
                <a:cs typeface="Arial" panose="020B0604020202020204" pitchFamily="34" charset="0"/>
              </a:rPr>
              <a:t> </a:t>
            </a:r>
            <a:r>
              <a:rPr lang="ro-RO" dirty="0">
                <a:solidFill>
                  <a:schemeClr val="tx1"/>
                </a:solidFill>
                <a:latin typeface="Arial" panose="020B0604020202020204" pitchFamily="34" charset="0"/>
                <a:cs typeface="Arial" panose="020B0604020202020204" pitchFamily="34" charset="0"/>
              </a:rPr>
              <a:t>î</a:t>
            </a:r>
            <a:r>
              <a:rPr lang="en-US" dirty="0">
                <a:solidFill>
                  <a:schemeClr val="tx1"/>
                </a:solidFill>
                <a:latin typeface="Arial" panose="020B0604020202020204" pitchFamily="34" charset="0"/>
                <a:cs typeface="Arial" panose="020B0604020202020204" pitchFamily="34" charset="0"/>
              </a:rPr>
              <a:t>n </a:t>
            </a:r>
            <a:r>
              <a:rPr lang="en-US" dirty="0" err="1">
                <a:solidFill>
                  <a:schemeClr val="tx1"/>
                </a:solidFill>
                <a:latin typeface="Arial" panose="020B0604020202020204" pitchFamily="34" charset="0"/>
                <a:cs typeface="Arial" panose="020B0604020202020204" pitchFamily="34" charset="0"/>
              </a:rPr>
              <a:t>inactivitate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voluntar</a:t>
            </a:r>
            <a:r>
              <a:rPr lang="ro-RO" dirty="0">
                <a:solidFill>
                  <a:schemeClr val="tx1"/>
                </a:solidFill>
                <a:latin typeface="Arial" panose="020B0604020202020204" pitchFamily="34" charset="0"/>
                <a:cs typeface="Arial" panose="020B0604020202020204" pitchFamily="34" charset="0"/>
              </a:rPr>
              <a:t>ă</a:t>
            </a:r>
            <a:r>
              <a:rPr lang="en-US" dirty="0">
                <a:solidFill>
                  <a:schemeClr val="tx1"/>
                </a:solidFill>
                <a:latin typeface="Arial" panose="020B0604020202020204" pitchFamily="34" charset="0"/>
                <a:cs typeface="Arial" panose="020B0604020202020204" pitchFamily="34" charset="0"/>
              </a:rPr>
              <a:t> la ONRC.</a:t>
            </a:r>
            <a:br>
              <a:rPr lang="ro-RO" dirty="0">
                <a:solidFill>
                  <a:schemeClr val="tx1"/>
                </a:solidFill>
                <a:latin typeface="Arial" panose="020B0604020202020204" pitchFamily="34" charset="0"/>
                <a:cs typeface="Arial" panose="020B0604020202020204" pitchFamily="34" charset="0"/>
              </a:rPr>
            </a:br>
            <a:r>
              <a:rPr lang="en-US" dirty="0">
                <a:solidFill>
                  <a:schemeClr val="tx1"/>
                </a:solidFill>
                <a:latin typeface="Arial" panose="020B0604020202020204" pitchFamily="34" charset="0"/>
                <a:cs typeface="Arial" panose="020B0604020202020204" pitchFamily="34" charset="0"/>
              </a:rPr>
              <a:t>Daca o </a:t>
            </a:r>
            <a:r>
              <a:rPr lang="en-US" dirty="0" err="1">
                <a:solidFill>
                  <a:schemeClr val="tx1"/>
                </a:solidFill>
                <a:latin typeface="Arial" panose="020B0604020202020204" pitchFamily="34" charset="0"/>
                <a:cs typeface="Arial" panose="020B0604020202020204" pitchFamily="34" charset="0"/>
              </a:rPr>
              <a:t>firma</a:t>
            </a:r>
            <a:r>
              <a:rPr lang="en-US" dirty="0">
                <a:solidFill>
                  <a:schemeClr val="tx1"/>
                </a:solidFill>
                <a:latin typeface="Arial" panose="020B0604020202020204" pitchFamily="34" charset="0"/>
                <a:cs typeface="Arial" panose="020B0604020202020204" pitchFamily="34" charset="0"/>
              </a:rPr>
              <a:t> dep</a:t>
            </a:r>
            <a:r>
              <a:rPr lang="ro-RO" dirty="0" err="1">
                <a:solidFill>
                  <a:schemeClr val="tx1"/>
                </a:solidFill>
                <a:latin typeface="Arial" panose="020B0604020202020204" pitchFamily="34" charset="0"/>
                <a:cs typeface="Arial" panose="020B0604020202020204" pitchFamily="34" charset="0"/>
              </a:rPr>
              <a:t>ăș</a:t>
            </a:r>
            <a:r>
              <a:rPr lang="en-US" dirty="0" err="1">
                <a:solidFill>
                  <a:schemeClr val="tx1"/>
                </a:solidFill>
                <a:latin typeface="Arial" panose="020B0604020202020204" pitchFamily="34" charset="0"/>
                <a:cs typeface="Arial" panose="020B0604020202020204" pitchFamily="34" charset="0"/>
              </a:rPr>
              <a:t>este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aceste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limite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fără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să</a:t>
            </a:r>
            <a:r>
              <a:rPr lang="en-US" dirty="0">
                <a:solidFill>
                  <a:schemeClr val="tx1"/>
                </a:solidFill>
                <a:latin typeface="Arial" panose="020B0604020202020204" pitchFamily="34" charset="0"/>
                <a:cs typeface="Arial" panose="020B0604020202020204" pitchFamily="34" charset="0"/>
              </a:rPr>
              <a:t> se </a:t>
            </a:r>
            <a:r>
              <a:rPr lang="en-US" dirty="0" err="1">
                <a:solidFill>
                  <a:schemeClr val="tx1"/>
                </a:solidFill>
                <a:latin typeface="Arial" panose="020B0604020202020204" pitchFamily="34" charset="0"/>
                <a:cs typeface="Arial" panose="020B0604020202020204" pitchFamily="34" charset="0"/>
              </a:rPr>
              <a:t>reactiveze</a:t>
            </a:r>
            <a:r>
              <a:rPr lang="en-US" dirty="0">
                <a:solidFill>
                  <a:schemeClr val="tx1"/>
                </a:solidFill>
                <a:latin typeface="Arial" panose="020B0604020202020204" pitchFamily="34" charset="0"/>
                <a:cs typeface="Arial" panose="020B0604020202020204" pitchFamily="34" charset="0"/>
              </a:rPr>
              <a:t>, ANAF </a:t>
            </a:r>
            <a:r>
              <a:rPr lang="en-US" dirty="0" err="1">
                <a:solidFill>
                  <a:schemeClr val="tx1"/>
                </a:solidFill>
                <a:latin typeface="Arial" panose="020B0604020202020204" pitchFamily="34" charset="0"/>
                <a:cs typeface="Arial" panose="020B0604020202020204" pitchFamily="34" charset="0"/>
              </a:rPr>
              <a:t>va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putea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solicita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dizolvarea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ei</a:t>
            </a:r>
            <a:r>
              <a:rPr lang="en-US" dirty="0">
                <a:solidFill>
                  <a:schemeClr val="tx1"/>
                </a:solidFill>
                <a:latin typeface="Arial" panose="020B0604020202020204" pitchFamily="34" charset="0"/>
                <a:cs typeface="Arial" panose="020B0604020202020204" pitchFamily="34" charset="0"/>
              </a:rPr>
              <a:t>. Sunt </a:t>
            </a:r>
            <a:r>
              <a:rPr lang="en-US" dirty="0" err="1">
                <a:solidFill>
                  <a:schemeClr val="tx1"/>
                </a:solidFill>
                <a:latin typeface="Arial" panose="020B0604020202020204" pitchFamily="34" charset="0"/>
                <a:cs typeface="Arial" panose="020B0604020202020204" pitchFamily="34" charset="0"/>
              </a:rPr>
              <a:t>prevăzute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şi</a:t>
            </a:r>
            <a:r>
              <a:rPr lang="en-US" dirty="0">
                <a:solidFill>
                  <a:schemeClr val="tx1"/>
                </a:solidFill>
                <a:latin typeface="Arial" panose="020B0604020202020204" pitchFamily="34" charset="0"/>
                <a:cs typeface="Arial" panose="020B0604020202020204" pitchFamily="34" charset="0"/>
              </a:rPr>
              <a:t> reguli </a:t>
            </a:r>
            <a:r>
              <a:rPr lang="en-US" dirty="0" err="1">
                <a:solidFill>
                  <a:schemeClr val="tx1"/>
                </a:solidFill>
                <a:latin typeface="Arial" panose="020B0604020202020204" pitchFamily="34" charset="0"/>
                <a:cs typeface="Arial" panose="020B0604020202020204" pitchFamily="34" charset="0"/>
              </a:rPr>
              <a:t>tranzitorii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pentru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societăţile</a:t>
            </a:r>
            <a:r>
              <a:rPr lang="en-US" dirty="0">
                <a:solidFill>
                  <a:schemeClr val="tx1"/>
                </a:solidFill>
                <a:latin typeface="Arial" panose="020B0604020202020204" pitchFamily="34" charset="0"/>
                <a:cs typeface="Arial" panose="020B0604020202020204" pitchFamily="34" charset="0"/>
              </a:rPr>
              <a:t> care se </a:t>
            </a:r>
            <a:r>
              <a:rPr lang="en-US" dirty="0" err="1">
                <a:solidFill>
                  <a:schemeClr val="tx1"/>
                </a:solidFill>
                <a:latin typeface="Arial" panose="020B0604020202020204" pitchFamily="34" charset="0"/>
                <a:cs typeface="Arial" panose="020B0604020202020204" pitchFamily="34" charset="0"/>
              </a:rPr>
              <a:t>află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deja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inactivitate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func</a:t>
            </a:r>
            <a:r>
              <a:rPr lang="ro-RO" dirty="0">
                <a:solidFill>
                  <a:schemeClr val="tx1"/>
                </a:solidFill>
                <a:latin typeface="Arial" panose="020B0604020202020204" pitchFamily="34" charset="0"/>
                <a:cs typeface="Arial" panose="020B0604020202020204" pitchFamily="34" charset="0"/>
              </a:rPr>
              <a:t>ț</a:t>
            </a:r>
            <a:r>
              <a:rPr lang="en-US" dirty="0" err="1">
                <a:solidFill>
                  <a:schemeClr val="tx1"/>
                </a:solidFill>
                <a:latin typeface="Arial" panose="020B0604020202020204" pitchFamily="34" charset="0"/>
                <a:cs typeface="Arial" panose="020B0604020202020204" pitchFamily="34" charset="0"/>
              </a:rPr>
              <a:t>ie</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vechimea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acesteia</a:t>
            </a:r>
            <a:r>
              <a:rPr lang="en-US" dirty="0">
                <a:solidFill>
                  <a:schemeClr val="tx1"/>
                </a:solidFill>
                <a:latin typeface="Arial" panose="020B0604020202020204" pitchFamily="34" charset="0"/>
                <a:cs typeface="Arial" panose="020B0604020202020204" pitchFamily="34" charset="0"/>
              </a:rPr>
              <a:t>.</a:t>
            </a:r>
            <a:r>
              <a:rPr lang="en-US" b="1" dirty="0">
                <a:solidFill>
                  <a:schemeClr val="tx1"/>
                </a:solidFill>
                <a:latin typeface="Arial" panose="020B0604020202020204" pitchFamily="34" charset="0"/>
                <a:cs typeface="Arial" panose="020B0604020202020204" pitchFamily="34" charset="0"/>
              </a:rPr>
              <a:t> </a:t>
            </a:r>
            <a:endParaRPr lang="ro-RO" dirty="0">
              <a:solidFill>
                <a:schemeClr val="tx1"/>
              </a:solidFill>
              <a:latin typeface="Arial" panose="020B0604020202020204" pitchFamily="34" charset="0"/>
              <a:cs typeface="Arial" panose="020B0604020202020204" pitchFamily="34" charset="0"/>
            </a:endParaRPr>
          </a:p>
          <a:p>
            <a:pPr marL="360000" indent="457200">
              <a:buNone/>
            </a:pPr>
            <a:r>
              <a:rPr lang="en-US" b="1" dirty="0">
                <a:solidFill>
                  <a:schemeClr val="tx1"/>
                </a:solidFill>
                <a:latin typeface="Arial" panose="020B0604020202020204" pitchFamily="34" charset="0"/>
                <a:cs typeface="Arial" panose="020B0604020202020204" pitchFamily="34" charset="0"/>
              </a:rPr>
              <a:t>Prin </a:t>
            </a:r>
            <a:r>
              <a:rPr lang="en-US" b="1" dirty="0" err="1">
                <a:solidFill>
                  <a:schemeClr val="tx1"/>
                </a:solidFill>
                <a:latin typeface="Arial" panose="020B0604020202020204" pitchFamily="34" charset="0"/>
                <a:cs typeface="Arial" panose="020B0604020202020204" pitchFamily="34" charset="0"/>
              </a:rPr>
              <a:t>urmare</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dizolvarea</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societăţii</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apare</a:t>
            </a:r>
            <a:r>
              <a:rPr lang="en-US" b="1" dirty="0">
                <a:solidFill>
                  <a:schemeClr val="tx1"/>
                </a:solidFill>
                <a:latin typeface="Arial" panose="020B0604020202020204" pitchFamily="34" charset="0"/>
                <a:cs typeface="Arial" panose="020B0604020202020204" pitchFamily="34" charset="0"/>
              </a:rPr>
              <a:t> ca o </a:t>
            </a:r>
            <a:r>
              <a:rPr lang="en-US" b="1" dirty="0" err="1">
                <a:solidFill>
                  <a:schemeClr val="tx1"/>
                </a:solidFill>
                <a:latin typeface="Arial" panose="020B0604020202020204" pitchFamily="34" charset="0"/>
                <a:cs typeface="Arial" panose="020B0604020202020204" pitchFamily="34" charset="0"/>
              </a:rPr>
              <a:t>sancţiune</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pentru</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menţinerea</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acesteia</a:t>
            </a:r>
            <a:r>
              <a:rPr lang="en-US" b="1" dirty="0">
                <a:solidFill>
                  <a:schemeClr val="tx1"/>
                </a:solidFill>
                <a:latin typeface="Arial" panose="020B0604020202020204" pitchFamily="34" charset="0"/>
                <a:cs typeface="Arial" panose="020B0604020202020204" pitchFamily="34" charset="0"/>
              </a:rPr>
              <a:t> ca </a:t>
            </a:r>
            <a:r>
              <a:rPr lang="en-US" b="1" dirty="0" err="1">
                <a:solidFill>
                  <a:schemeClr val="tx1"/>
                </a:solidFill>
                <a:latin typeface="Arial" panose="020B0604020202020204" pitchFamily="34" charset="0"/>
                <a:cs typeface="Arial" panose="020B0604020202020204" pitchFamily="34" charset="0"/>
              </a:rPr>
              <a:t>inactivă</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pentru</a:t>
            </a:r>
            <a:r>
              <a:rPr lang="en-US" b="1" dirty="0">
                <a:solidFill>
                  <a:schemeClr val="tx1"/>
                </a:solidFill>
                <a:latin typeface="Arial" panose="020B0604020202020204" pitchFamily="34" charset="0"/>
                <a:cs typeface="Arial" panose="020B0604020202020204" pitchFamily="34" charset="0"/>
              </a:rPr>
              <a:t> o </a:t>
            </a:r>
            <a:r>
              <a:rPr lang="en-US" b="1" dirty="0" err="1">
                <a:solidFill>
                  <a:schemeClr val="tx1"/>
                </a:solidFill>
                <a:latin typeface="Arial" panose="020B0604020202020204" pitchFamily="34" charset="0"/>
                <a:cs typeface="Arial" panose="020B0604020202020204" pitchFamily="34" charset="0"/>
              </a:rPr>
              <a:t>perioadă</a:t>
            </a:r>
            <a:r>
              <a:rPr lang="en-US" b="1" dirty="0">
                <a:solidFill>
                  <a:schemeClr val="tx1"/>
                </a:solidFill>
                <a:latin typeface="Arial" panose="020B0604020202020204" pitchFamily="34" charset="0"/>
                <a:cs typeface="Arial" panose="020B0604020202020204" pitchFamily="34" charset="0"/>
              </a:rPr>
              <a:t> de </a:t>
            </a:r>
            <a:r>
              <a:rPr lang="en-US" b="1" dirty="0" err="1">
                <a:solidFill>
                  <a:schemeClr val="tx1"/>
                </a:solidFill>
                <a:latin typeface="Arial" panose="020B0604020202020204" pitchFamily="34" charset="0"/>
                <a:cs typeface="Arial" panose="020B0604020202020204" pitchFamily="34" charset="0"/>
              </a:rPr>
              <a:t>timp</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ce</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depăşeşte</a:t>
            </a:r>
            <a:r>
              <a:rPr lang="en-US" b="1" dirty="0">
                <a:solidFill>
                  <a:schemeClr val="tx1"/>
                </a:solidFill>
                <a:latin typeface="Arial" panose="020B0604020202020204" pitchFamily="34" charset="0"/>
                <a:cs typeface="Arial" panose="020B0604020202020204" pitchFamily="34" charset="0"/>
              </a:rPr>
              <a:t> </a:t>
            </a:r>
            <a:r>
              <a:rPr lang="en-US" b="1" dirty="0" err="1">
                <a:solidFill>
                  <a:schemeClr val="tx1"/>
                </a:solidFill>
                <a:latin typeface="Arial" panose="020B0604020202020204" pitchFamily="34" charset="0"/>
                <a:cs typeface="Arial" panose="020B0604020202020204" pitchFamily="34" charset="0"/>
              </a:rPr>
              <a:t>termenul</a:t>
            </a:r>
            <a:r>
              <a:rPr lang="en-US" b="1" dirty="0">
                <a:solidFill>
                  <a:schemeClr val="tx1"/>
                </a:solidFill>
                <a:latin typeface="Arial" panose="020B0604020202020204" pitchFamily="34" charset="0"/>
                <a:cs typeface="Arial" panose="020B0604020202020204" pitchFamily="34" charset="0"/>
              </a:rPr>
              <a:t> legal </a:t>
            </a:r>
            <a:r>
              <a:rPr lang="en-US" b="1" dirty="0" err="1">
                <a:solidFill>
                  <a:schemeClr val="tx1"/>
                </a:solidFill>
                <a:latin typeface="Arial" panose="020B0604020202020204" pitchFamily="34" charset="0"/>
                <a:cs typeface="Arial" panose="020B0604020202020204" pitchFamily="34" charset="0"/>
              </a:rPr>
              <a:t>amintit</a:t>
            </a:r>
            <a:r>
              <a:rPr lang="en-US" b="1" dirty="0">
                <a:solidFill>
                  <a:schemeClr val="tx1"/>
                </a:solidFill>
                <a:latin typeface="Arial" panose="020B0604020202020204" pitchFamily="34" charset="0"/>
                <a:cs typeface="Arial" panose="020B0604020202020204" pitchFamily="34" charset="0"/>
              </a:rPr>
              <a:t> anterior. </a:t>
            </a:r>
            <a:endParaRPr lang="ro-RO"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2473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342F3-CF5F-85DF-23B3-0457675400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605F54-35E1-A6A7-CB9C-1AF48E8FD62E}"/>
              </a:ext>
            </a:extLst>
          </p:cNvPr>
          <p:cNvSpPr>
            <a:spLocks noGrp="1"/>
          </p:cNvSpPr>
          <p:nvPr>
            <p:ph type="title"/>
          </p:nvPr>
        </p:nvSpPr>
        <p:spPr>
          <a:xfrm>
            <a:off x="1" y="1"/>
            <a:ext cx="9144000" cy="3293805"/>
          </a:xfrm>
          <a:solidFill>
            <a:srgbClr val="0F3123"/>
          </a:solidFill>
        </p:spPr>
        <p:txBody>
          <a:bodyPr>
            <a:normAutofit/>
          </a:bodyPr>
          <a:lstStyle/>
          <a:p>
            <a:pPr marL="360000" indent="457200" algn="l"/>
            <a:r>
              <a:rPr lang="en-US" sz="2400" b="1" cap="none" dirty="0">
                <a:solidFill>
                  <a:schemeClr val="bg1"/>
                </a:solidFill>
                <a:latin typeface="Arial" panose="020B0604020202020204" pitchFamily="34" charset="0"/>
                <a:cs typeface="Arial" panose="020B0604020202020204" pitchFamily="34" charset="0"/>
              </a:rPr>
              <a:t>3.</a:t>
            </a:r>
            <a:r>
              <a:rPr lang="ro-RO" sz="2400" b="1" cap="none" dirty="0">
                <a:solidFill>
                  <a:schemeClr val="bg1"/>
                </a:solidFill>
                <a:latin typeface="Arial" panose="020B0604020202020204" pitchFamily="34" charset="0"/>
                <a:cs typeface="Arial" panose="020B0604020202020204" pitchFamily="34" charset="0"/>
              </a:rPr>
              <a:t> </a:t>
            </a:r>
            <a:r>
              <a:rPr lang="en-US" sz="2400" b="1" cap="none" dirty="0">
                <a:solidFill>
                  <a:schemeClr val="bg1"/>
                </a:solidFill>
                <a:latin typeface="Arial" panose="020B0604020202020204" pitchFamily="34" charset="0"/>
                <a:cs typeface="Arial" panose="020B0604020202020204" pitchFamily="34" charset="0"/>
              </a:rPr>
              <a:t>Prin LEGEA nr. 239/2025 </a:t>
            </a:r>
            <a:r>
              <a:rPr lang="en-US" sz="2400" cap="none" dirty="0">
                <a:solidFill>
                  <a:schemeClr val="bg1"/>
                </a:solidFill>
                <a:latin typeface="Arial" panose="020B0604020202020204" pitchFamily="34" charset="0"/>
                <a:cs typeface="Arial" panose="020B0604020202020204" pitchFamily="34" charset="0"/>
              </a:rPr>
              <a:t>sunt </a:t>
            </a:r>
            <a:r>
              <a:rPr lang="en-US" sz="2400" cap="none" dirty="0" err="1">
                <a:solidFill>
                  <a:schemeClr val="bg1"/>
                </a:solidFill>
                <a:latin typeface="Arial" panose="020B0604020202020204" pitchFamily="34" charset="0"/>
                <a:cs typeface="Arial" panose="020B0604020202020204" pitchFamily="34" charset="0"/>
              </a:rPr>
              <a:t>aduse</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modificări</a:t>
            </a:r>
            <a:r>
              <a:rPr lang="en-US" sz="2400" cap="none" dirty="0">
                <a:solidFill>
                  <a:schemeClr val="bg1"/>
                </a:solidFill>
                <a:latin typeface="Arial" panose="020B0604020202020204" pitchFamily="34" charset="0"/>
                <a:cs typeface="Arial" panose="020B0604020202020204" pitchFamily="34" charset="0"/>
              </a:rPr>
              <a:t> LEGII nr.</a:t>
            </a:r>
            <a:r>
              <a:rPr lang="ro-RO" sz="2400" cap="none" dirty="0">
                <a:solidFill>
                  <a:schemeClr val="bg1"/>
                </a:solidFill>
                <a:latin typeface="Arial" panose="020B0604020202020204" pitchFamily="34" charset="0"/>
                <a:cs typeface="Arial" panose="020B0604020202020204" pitchFamily="34" charset="0"/>
              </a:rPr>
              <a:t> </a:t>
            </a:r>
            <a:r>
              <a:rPr lang="en-US" sz="2400" cap="none" dirty="0">
                <a:solidFill>
                  <a:schemeClr val="bg1"/>
                </a:solidFill>
                <a:latin typeface="Arial" panose="020B0604020202020204" pitchFamily="34" charset="0"/>
                <a:cs typeface="Arial" panose="020B0604020202020204" pitchFamily="34" charset="0"/>
              </a:rPr>
              <a:t>70/2015 </a:t>
            </a:r>
            <a:r>
              <a:rPr lang="en-US" sz="2400" cap="none" dirty="0" err="1">
                <a:solidFill>
                  <a:schemeClr val="bg1"/>
                </a:solidFill>
                <a:latin typeface="Arial" panose="020B0604020202020204" pitchFamily="34" charset="0"/>
                <a:cs typeface="Arial" panose="020B0604020202020204" pitchFamily="34" charset="0"/>
              </a:rPr>
              <a:t>privind</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disciplina</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financiară</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în</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operatiunile</a:t>
            </a:r>
            <a:r>
              <a:rPr lang="en-US" sz="2400" cap="none" dirty="0">
                <a:solidFill>
                  <a:schemeClr val="bg1"/>
                </a:solidFill>
                <a:latin typeface="Arial" panose="020B0604020202020204" pitchFamily="34" charset="0"/>
                <a:cs typeface="Arial" panose="020B0604020202020204" pitchFamily="34" charset="0"/>
              </a:rPr>
              <a:t> de </a:t>
            </a:r>
            <a:r>
              <a:rPr lang="en-US" sz="2400" cap="none" dirty="0" err="1">
                <a:solidFill>
                  <a:schemeClr val="bg1"/>
                </a:solidFill>
                <a:latin typeface="Arial" panose="020B0604020202020204" pitchFamily="34" charset="0"/>
                <a:cs typeface="Arial" panose="020B0604020202020204" pitchFamily="34" charset="0"/>
              </a:rPr>
              <a:t>încasări</a:t>
            </a:r>
            <a:r>
              <a:rPr lang="en-US" sz="2400" cap="none" dirty="0">
                <a:solidFill>
                  <a:schemeClr val="bg1"/>
                </a:solidFill>
                <a:latin typeface="Arial" panose="020B0604020202020204" pitchFamily="34" charset="0"/>
                <a:cs typeface="Arial" panose="020B0604020202020204" pitchFamily="34" charset="0"/>
              </a:rPr>
              <a:t> </a:t>
            </a:r>
            <a:r>
              <a:rPr lang="ro-RO" sz="2400" cap="none" dirty="0">
                <a:solidFill>
                  <a:schemeClr val="bg1"/>
                </a:solidFill>
                <a:latin typeface="Arial" panose="020B0604020202020204" pitchFamily="34" charset="0"/>
                <a:cs typeface="Arial" panose="020B0604020202020204" pitchFamily="34" charset="0"/>
              </a:rPr>
              <a:t>ș</a:t>
            </a:r>
            <a:r>
              <a:rPr lang="en-US" sz="2400" cap="none" dirty="0" err="1">
                <a:solidFill>
                  <a:schemeClr val="bg1"/>
                </a:solidFill>
                <a:latin typeface="Arial" panose="020B0604020202020204" pitchFamily="34" charset="0"/>
                <a:cs typeface="Arial" panose="020B0604020202020204" pitchFamily="34" charset="0"/>
              </a:rPr>
              <a:t>i</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plăţi</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în</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numerar</a:t>
            </a:r>
            <a:r>
              <a:rPr lang="en-US" sz="2400" cap="none" dirty="0">
                <a:solidFill>
                  <a:schemeClr val="bg1"/>
                </a:solidFill>
                <a:latin typeface="Arial" panose="020B0604020202020204" pitchFamily="34" charset="0"/>
                <a:cs typeface="Arial" panose="020B0604020202020204" pitchFamily="34" charset="0"/>
              </a:rPr>
              <a:t>, </a:t>
            </a:r>
            <a:r>
              <a:rPr lang="ro-RO" sz="2400" cap="none" dirty="0">
                <a:solidFill>
                  <a:schemeClr val="bg1"/>
                </a:solidFill>
                <a:latin typeface="Arial" panose="020B0604020202020204" pitchFamily="34" charset="0"/>
                <a:cs typeface="Arial" panose="020B0604020202020204" pitchFamily="34" charset="0"/>
              </a:rPr>
              <a:t>î</a:t>
            </a:r>
            <a:r>
              <a:rPr lang="en-US" sz="2400" cap="none" dirty="0">
                <a:solidFill>
                  <a:schemeClr val="bg1"/>
                </a:solidFill>
                <a:latin typeface="Arial" panose="020B0604020202020204" pitchFamily="34" charset="0"/>
                <a:cs typeface="Arial" panose="020B0604020202020204" pitchFamily="34" charset="0"/>
              </a:rPr>
              <a:t>n </a:t>
            </a:r>
            <a:r>
              <a:rPr lang="en-US" sz="2400" cap="none" dirty="0" err="1">
                <a:solidFill>
                  <a:schemeClr val="bg1"/>
                </a:solidFill>
                <a:latin typeface="Arial" panose="020B0604020202020204" pitchFamily="34" charset="0"/>
                <a:cs typeface="Arial" panose="020B0604020202020204" pitchFamily="34" charset="0"/>
              </a:rPr>
              <a:t>sensul</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extinderii</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utilizarii</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mijloacelor</a:t>
            </a:r>
            <a:r>
              <a:rPr lang="en-US" sz="2400" cap="none" dirty="0">
                <a:solidFill>
                  <a:schemeClr val="bg1"/>
                </a:solidFill>
                <a:latin typeface="Arial" panose="020B0604020202020204" pitchFamily="34" charset="0"/>
                <a:cs typeface="Arial" panose="020B0604020202020204" pitchFamily="34" charset="0"/>
              </a:rPr>
              <a:t> </a:t>
            </a:r>
            <a:r>
              <a:rPr lang="en-US" sz="2400" cap="none" dirty="0" err="1">
                <a:solidFill>
                  <a:schemeClr val="bg1"/>
                </a:solidFill>
                <a:latin typeface="Arial" panose="020B0604020202020204" pitchFamily="34" charset="0"/>
                <a:cs typeface="Arial" panose="020B0604020202020204" pitchFamily="34" charset="0"/>
              </a:rPr>
              <a:t>moderne</a:t>
            </a:r>
            <a:r>
              <a:rPr lang="en-US" sz="2400" cap="none" dirty="0">
                <a:solidFill>
                  <a:schemeClr val="bg1"/>
                </a:solidFill>
                <a:latin typeface="Arial" panose="020B0604020202020204" pitchFamily="34" charset="0"/>
                <a:cs typeface="Arial" panose="020B0604020202020204" pitchFamily="34" charset="0"/>
              </a:rPr>
              <a:t> de </a:t>
            </a:r>
            <a:r>
              <a:rPr lang="en-US" sz="2400" cap="none" dirty="0" err="1">
                <a:solidFill>
                  <a:schemeClr val="bg1"/>
                </a:solidFill>
                <a:latin typeface="Arial" panose="020B0604020202020204" pitchFamily="34" charset="0"/>
                <a:cs typeface="Arial" panose="020B0604020202020204" pitchFamily="34" charset="0"/>
              </a:rPr>
              <a:t>plată</a:t>
            </a:r>
            <a:r>
              <a:rPr lang="en-US" sz="2400"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masură</a:t>
            </a:r>
            <a:r>
              <a:rPr lang="en-US"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aplicabilă</a:t>
            </a:r>
            <a:r>
              <a:rPr lang="en-US"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începând</a:t>
            </a:r>
            <a:r>
              <a:rPr lang="en-US" sz="2400" b="1" cap="none" dirty="0">
                <a:solidFill>
                  <a:schemeClr val="bg1"/>
                </a:solidFill>
                <a:latin typeface="Arial" panose="020B0604020202020204" pitchFamily="34" charset="0"/>
                <a:cs typeface="Arial" panose="020B0604020202020204" pitchFamily="34" charset="0"/>
              </a:rPr>
              <a:t> tot cu 1 </a:t>
            </a:r>
            <a:r>
              <a:rPr lang="en-US" sz="2400" b="1" cap="none" dirty="0" err="1">
                <a:solidFill>
                  <a:schemeClr val="bg1"/>
                </a:solidFill>
                <a:latin typeface="Arial" panose="020B0604020202020204" pitchFamily="34" charset="0"/>
                <a:cs typeface="Arial" panose="020B0604020202020204" pitchFamily="34" charset="0"/>
              </a:rPr>
              <a:t>ianuarie</a:t>
            </a:r>
            <a:r>
              <a:rPr lang="en-US" sz="2400" b="1" cap="none" dirty="0">
                <a:solidFill>
                  <a:schemeClr val="bg1"/>
                </a:solidFill>
                <a:latin typeface="Arial" panose="020B0604020202020204" pitchFamily="34" charset="0"/>
                <a:cs typeface="Arial" panose="020B0604020202020204" pitchFamily="34" charset="0"/>
              </a:rPr>
              <a:t> 2026.</a:t>
            </a:r>
            <a:endParaRPr lang="ro-RO" sz="2400" cap="none"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6904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6AE96-0112-C2A5-2F6F-A585303E34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6BDB48-6D02-9F32-2B8B-7B914877C609}"/>
              </a:ext>
            </a:extLst>
          </p:cNvPr>
          <p:cNvSpPr>
            <a:spLocks noGrp="1"/>
          </p:cNvSpPr>
          <p:nvPr>
            <p:ph type="title"/>
          </p:nvPr>
        </p:nvSpPr>
        <p:spPr>
          <a:xfrm>
            <a:off x="1" y="1"/>
            <a:ext cx="9144000" cy="1671483"/>
          </a:xfrm>
          <a:solidFill>
            <a:srgbClr val="0F3123"/>
          </a:solidFill>
        </p:spPr>
        <p:txBody>
          <a:bodyPr>
            <a:normAutofit/>
          </a:bodyPr>
          <a:lstStyle/>
          <a:p>
            <a:pPr marL="360000" indent="457200" algn="l"/>
            <a:r>
              <a:rPr lang="en-US" sz="2400" b="1" cap="none" dirty="0">
                <a:solidFill>
                  <a:schemeClr val="bg1"/>
                </a:solidFill>
                <a:latin typeface="Arial" panose="020B0604020202020204" pitchFamily="34" charset="0"/>
                <a:cs typeface="Arial" panose="020B0604020202020204" pitchFamily="34" charset="0"/>
              </a:rPr>
              <a:t>4.</a:t>
            </a:r>
            <a:r>
              <a:rPr lang="ro-RO"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Modificare</a:t>
            </a:r>
            <a:r>
              <a:rPr lang="en-US" sz="2400" b="1" cap="none" dirty="0">
                <a:solidFill>
                  <a:schemeClr val="bg1"/>
                </a:solidFill>
                <a:latin typeface="Arial" panose="020B0604020202020204" pitchFamily="34" charset="0"/>
                <a:cs typeface="Arial" panose="020B0604020202020204" pitchFamily="34" charset="0"/>
              </a:rPr>
              <a:t> important</a:t>
            </a:r>
            <a:r>
              <a:rPr lang="ro-RO" sz="2400" b="1" cap="none" dirty="0">
                <a:solidFill>
                  <a:schemeClr val="bg1"/>
                </a:solidFill>
                <a:latin typeface="Arial" panose="020B0604020202020204" pitchFamily="34" charset="0"/>
                <a:cs typeface="Arial" panose="020B0604020202020204" pitchFamily="34" charset="0"/>
              </a:rPr>
              <a:t>ă adusă C. </a:t>
            </a:r>
            <a:r>
              <a:rPr lang="ro-RO" sz="2400" b="1" cap="none" dirty="0" err="1">
                <a:solidFill>
                  <a:schemeClr val="bg1"/>
                </a:solidFill>
                <a:latin typeface="Arial" panose="020B0604020202020204" pitchFamily="34" charset="0"/>
                <a:cs typeface="Arial" panose="020B0604020202020204" pitchFamily="34" charset="0"/>
              </a:rPr>
              <a:t>Proc</a:t>
            </a:r>
            <a:r>
              <a:rPr lang="ro-RO" sz="2400" b="1" cap="none" dirty="0">
                <a:solidFill>
                  <a:schemeClr val="bg1"/>
                </a:solidFill>
                <a:latin typeface="Arial" panose="020B0604020202020204" pitchFamily="34" charset="0"/>
                <a:cs typeface="Arial" panose="020B0604020202020204" pitchFamily="34" charset="0"/>
              </a:rPr>
              <a:t>. Fisc. De legea nr.239/2025:</a:t>
            </a:r>
          </a:p>
        </p:txBody>
      </p:sp>
      <p:sp>
        <p:nvSpPr>
          <p:cNvPr id="3" name="Content Placeholder 2">
            <a:extLst>
              <a:ext uri="{FF2B5EF4-FFF2-40B4-BE49-F238E27FC236}">
                <a16:creationId xmlns:a16="http://schemas.microsoft.com/office/drawing/2014/main" id="{E928A8ED-D274-C4FC-8D2D-AC96476288E6}"/>
              </a:ext>
            </a:extLst>
          </p:cNvPr>
          <p:cNvSpPr>
            <a:spLocks noGrp="1"/>
          </p:cNvSpPr>
          <p:nvPr>
            <p:ph idx="1"/>
          </p:nvPr>
        </p:nvSpPr>
        <p:spPr>
          <a:xfrm>
            <a:off x="1" y="2202426"/>
            <a:ext cx="9144000" cy="4655576"/>
          </a:xfrm>
        </p:spPr>
        <p:txBody>
          <a:bodyPr>
            <a:noAutofit/>
          </a:bodyPr>
          <a:lstStyle/>
          <a:p>
            <a:pPr marL="360000" indent="457200">
              <a:buNone/>
            </a:pPr>
            <a:r>
              <a:rPr lang="en-US" dirty="0">
                <a:solidFill>
                  <a:schemeClr val="tx1"/>
                </a:solidFill>
                <a:latin typeface="Arial" panose="020B0604020202020204" pitchFamily="34" charset="0"/>
                <a:cs typeface="Arial" panose="020B0604020202020204" pitchFamily="34" charset="0"/>
              </a:rPr>
              <a:t>“</a:t>
            </a:r>
            <a:r>
              <a:rPr lang="en-US" dirty="0" err="1">
                <a:solidFill>
                  <a:schemeClr val="tx1"/>
                </a:solidFill>
                <a:latin typeface="Arial" panose="020B0604020202020204" pitchFamily="34" charset="0"/>
                <a:cs typeface="Arial" panose="020B0604020202020204" pitchFamily="34" charset="0"/>
              </a:rPr>
              <a:t>articolul</a:t>
            </a:r>
            <a:r>
              <a:rPr lang="en-US" dirty="0">
                <a:solidFill>
                  <a:schemeClr val="tx1"/>
                </a:solidFill>
                <a:latin typeface="Arial" panose="020B0604020202020204" pitchFamily="34" charset="0"/>
                <a:cs typeface="Arial" panose="020B0604020202020204" pitchFamily="34" charset="0"/>
              </a:rPr>
              <a:t> IV(1) </a:t>
            </a:r>
            <a:r>
              <a:rPr lang="en-US" dirty="0" err="1">
                <a:solidFill>
                  <a:schemeClr val="tx1"/>
                </a:solidFill>
                <a:latin typeface="Arial" panose="020B0604020202020204" pitchFamily="34" charset="0"/>
                <a:cs typeface="Arial" panose="020B0604020202020204" pitchFamily="34" charset="0"/>
              </a:rPr>
              <a:t>începând</a:t>
            </a:r>
            <a:r>
              <a:rPr lang="en-US" dirty="0">
                <a:solidFill>
                  <a:schemeClr val="tx1"/>
                </a:solidFill>
                <a:latin typeface="Arial" panose="020B0604020202020204" pitchFamily="34" charset="0"/>
                <a:cs typeface="Arial" panose="020B0604020202020204" pitchFamily="34" charset="0"/>
              </a:rPr>
              <a:t> cu data </a:t>
            </a:r>
            <a:r>
              <a:rPr lang="en-US" dirty="0" err="1">
                <a:solidFill>
                  <a:schemeClr val="tx1"/>
                </a:solidFill>
                <a:latin typeface="Arial" panose="020B0604020202020204" pitchFamily="34" charset="0"/>
                <a:cs typeface="Arial" panose="020B0604020202020204" pitchFamily="34" charset="0"/>
              </a:rPr>
              <a:t>intrării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vigoare</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prezentei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legi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până</a:t>
            </a:r>
            <a:r>
              <a:rPr lang="en-US" dirty="0">
                <a:solidFill>
                  <a:schemeClr val="tx1"/>
                </a:solidFill>
                <a:latin typeface="Arial" panose="020B0604020202020204" pitchFamily="34" charset="0"/>
                <a:cs typeface="Arial" panose="020B0604020202020204" pitchFamily="34" charset="0"/>
              </a:rPr>
              <a:t> la data de 31 </a:t>
            </a:r>
            <a:r>
              <a:rPr lang="en-US" dirty="0" err="1">
                <a:solidFill>
                  <a:schemeClr val="tx1"/>
                </a:solidFill>
                <a:latin typeface="Arial" panose="020B0604020202020204" pitchFamily="34" charset="0"/>
                <a:cs typeface="Arial" panose="020B0604020202020204" pitchFamily="34" charset="0"/>
              </a:rPr>
              <a:t>decembrie</a:t>
            </a:r>
            <a:r>
              <a:rPr lang="en-US" dirty="0">
                <a:solidFill>
                  <a:schemeClr val="tx1"/>
                </a:solidFill>
                <a:latin typeface="Arial" panose="020B0604020202020204" pitchFamily="34" charset="0"/>
                <a:cs typeface="Arial" panose="020B0604020202020204" pitchFamily="34" charset="0"/>
              </a:rPr>
              <a:t> 2026, </a:t>
            </a:r>
            <a:r>
              <a:rPr lang="en-US" dirty="0" err="1">
                <a:solidFill>
                  <a:schemeClr val="tx1"/>
                </a:solidFill>
                <a:latin typeface="Arial" panose="020B0604020202020204" pitchFamily="34" charset="0"/>
                <a:cs typeface="Arial" panose="020B0604020202020204" pitchFamily="34" charset="0"/>
              </a:rPr>
              <a:t>organul</a:t>
            </a:r>
            <a:r>
              <a:rPr lang="en-US" dirty="0">
                <a:solidFill>
                  <a:schemeClr val="tx1"/>
                </a:solidFill>
                <a:latin typeface="Arial" panose="020B0604020202020204" pitchFamily="34" charset="0"/>
                <a:cs typeface="Arial" panose="020B0604020202020204" pitchFamily="34" charset="0"/>
              </a:rPr>
              <a:t> fiscal </a:t>
            </a:r>
            <a:r>
              <a:rPr lang="en-US" dirty="0" err="1">
                <a:solidFill>
                  <a:schemeClr val="tx1"/>
                </a:solidFill>
                <a:latin typeface="Arial" panose="020B0604020202020204" pitchFamily="34" charset="0"/>
                <a:cs typeface="Arial" panose="020B0604020202020204" pitchFamily="34" charset="0"/>
              </a:rPr>
              <a:t>respinge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cererile</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modificare</a:t>
            </a:r>
            <a:r>
              <a:rPr lang="en-US" dirty="0">
                <a:solidFill>
                  <a:schemeClr val="tx1"/>
                </a:solidFill>
                <a:latin typeface="Arial" panose="020B0604020202020204" pitchFamily="34" charset="0"/>
                <a:cs typeface="Arial" panose="020B0604020202020204" pitchFamily="34" charset="0"/>
              </a:rPr>
              <a:t>/</a:t>
            </a:r>
            <a:r>
              <a:rPr lang="en-US" dirty="0" err="1">
                <a:solidFill>
                  <a:schemeClr val="tx1"/>
                </a:solidFill>
                <a:latin typeface="Arial" panose="020B0604020202020204" pitchFamily="34" charset="0"/>
                <a:cs typeface="Arial" panose="020B0604020202020204" pitchFamily="34" charset="0"/>
              </a:rPr>
              <a:t>menținere</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deciziei</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înlesnire</a:t>
            </a:r>
            <a:r>
              <a:rPr lang="en-US" dirty="0">
                <a:solidFill>
                  <a:schemeClr val="tx1"/>
                </a:solidFill>
                <a:latin typeface="Arial" panose="020B0604020202020204" pitchFamily="34" charset="0"/>
                <a:cs typeface="Arial" panose="020B0604020202020204" pitchFamily="34" charset="0"/>
              </a:rPr>
              <a:t> la </a:t>
            </a:r>
            <a:r>
              <a:rPr lang="en-US" dirty="0" err="1">
                <a:solidFill>
                  <a:schemeClr val="tx1"/>
                </a:solidFill>
                <a:latin typeface="Arial" panose="020B0604020202020204" pitchFamily="34" charset="0"/>
                <a:cs typeface="Arial" panose="020B0604020202020204" pitchFamily="34" charset="0"/>
              </a:rPr>
              <a:t>plată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depuse</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debitori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potrivit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ordonanței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guvernului</a:t>
            </a:r>
            <a:r>
              <a:rPr lang="en-US" dirty="0">
                <a:solidFill>
                  <a:schemeClr val="tx1"/>
                </a:solidFill>
                <a:latin typeface="Arial" panose="020B0604020202020204" pitchFamily="34" charset="0"/>
                <a:cs typeface="Arial" panose="020B0604020202020204" pitchFamily="34" charset="0"/>
              </a:rPr>
              <a:t> nr. 6/2019 </a:t>
            </a:r>
            <a:r>
              <a:rPr lang="en-US" dirty="0" err="1">
                <a:solidFill>
                  <a:schemeClr val="tx1"/>
                </a:solidFill>
                <a:latin typeface="Arial" panose="020B0604020202020204" pitchFamily="34" charset="0"/>
                <a:cs typeface="Arial" panose="020B0604020202020204" pitchFamily="34" charset="0"/>
              </a:rPr>
              <a:t>privind</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instituirea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unor</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facilități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fiscale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publicată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monitorul</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oficial</a:t>
            </a:r>
            <a:r>
              <a:rPr lang="en-US" dirty="0">
                <a:solidFill>
                  <a:schemeClr val="tx1"/>
                </a:solidFill>
                <a:latin typeface="Arial" panose="020B0604020202020204" pitchFamily="34" charset="0"/>
                <a:cs typeface="Arial" panose="020B0604020202020204" pitchFamily="34" charset="0"/>
              </a:rPr>
              <a:t> al </a:t>
            </a:r>
            <a:r>
              <a:rPr lang="en-US" dirty="0" err="1">
                <a:solidFill>
                  <a:schemeClr val="tx1"/>
                </a:solidFill>
                <a:latin typeface="Arial" panose="020B0604020202020204" pitchFamily="34" charset="0"/>
                <a:cs typeface="Arial" panose="020B0604020202020204" pitchFamily="34" charset="0"/>
              </a:rPr>
              <a:t>româniei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partea</a:t>
            </a:r>
            <a:r>
              <a:rPr lang="en-US" dirty="0">
                <a:solidFill>
                  <a:schemeClr val="tx1"/>
                </a:solidFill>
                <a:latin typeface="Arial" panose="020B0604020202020204" pitchFamily="34" charset="0"/>
                <a:cs typeface="Arial" panose="020B0604020202020204" pitchFamily="34" charset="0"/>
              </a:rPr>
              <a:t> I, nr. 648 din 5 august 2019, </a:t>
            </a:r>
            <a:r>
              <a:rPr lang="en-US" dirty="0" err="1">
                <a:solidFill>
                  <a:schemeClr val="tx1"/>
                </a:solidFill>
                <a:latin typeface="Arial" panose="020B0604020202020204" pitchFamily="34" charset="0"/>
                <a:cs typeface="Arial" panose="020B0604020202020204" pitchFamily="34" charset="0"/>
              </a:rPr>
              <a:t>aprobată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prin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legea</a:t>
            </a:r>
            <a:r>
              <a:rPr lang="en-US" dirty="0">
                <a:solidFill>
                  <a:schemeClr val="tx1"/>
                </a:solidFill>
                <a:latin typeface="Arial" panose="020B0604020202020204" pitchFamily="34" charset="0"/>
                <a:cs typeface="Arial" panose="020B0604020202020204" pitchFamily="34" charset="0"/>
              </a:rPr>
              <a:t> nr. 216/2021, cu </a:t>
            </a:r>
            <a:r>
              <a:rPr lang="en-US" dirty="0" err="1">
                <a:solidFill>
                  <a:schemeClr val="tx1"/>
                </a:solidFill>
                <a:latin typeface="Arial" panose="020B0604020202020204" pitchFamily="34" charset="0"/>
                <a:cs typeface="Arial" panose="020B0604020202020204" pitchFamily="34" charset="0"/>
              </a:rPr>
              <a:t>modificările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și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completările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ulterioare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inclusiv</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cele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aflate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curs de </a:t>
            </a:r>
            <a:r>
              <a:rPr lang="en-US" dirty="0" err="1">
                <a:solidFill>
                  <a:schemeClr val="tx1"/>
                </a:solidFill>
                <a:latin typeface="Arial" panose="020B0604020202020204" pitchFamily="34" charset="0"/>
                <a:cs typeface="Arial" panose="020B0604020202020204" pitchFamily="34" charset="0"/>
              </a:rPr>
              <a:t>soluționare</a:t>
            </a:r>
            <a:r>
              <a:rPr lang="en-US" dirty="0">
                <a:solidFill>
                  <a:schemeClr val="tx1"/>
                </a:solidFill>
                <a:latin typeface="Arial" panose="020B0604020202020204" pitchFamily="34" charset="0"/>
                <a:cs typeface="Arial" panose="020B0604020202020204" pitchFamily="34" charset="0"/>
              </a:rPr>
              <a:t> la data </a:t>
            </a:r>
            <a:r>
              <a:rPr lang="en-US" dirty="0" err="1">
                <a:solidFill>
                  <a:schemeClr val="tx1"/>
                </a:solidFill>
                <a:latin typeface="Arial" panose="020B0604020202020204" pitchFamily="34" charset="0"/>
                <a:cs typeface="Arial" panose="020B0604020202020204" pitchFamily="34" charset="0"/>
              </a:rPr>
              <a:t>intrării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vigoare</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prezentei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legi</a:t>
            </a:r>
            <a:r>
              <a:rPr lang="en-US" dirty="0">
                <a:solidFill>
                  <a:schemeClr val="tx1"/>
                </a:solidFill>
                <a:latin typeface="Arial" panose="020B0604020202020204" pitchFamily="34" charset="0"/>
                <a:cs typeface="Arial" panose="020B0604020202020204" pitchFamily="34" charset="0"/>
              </a:rPr>
              <a:t>.(2)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situația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care </a:t>
            </a:r>
            <a:r>
              <a:rPr lang="en-US" dirty="0" err="1">
                <a:solidFill>
                  <a:schemeClr val="tx1"/>
                </a:solidFill>
                <a:latin typeface="Arial" panose="020B0604020202020204" pitchFamily="34" charset="0"/>
                <a:cs typeface="Arial" panose="020B0604020202020204" pitchFamily="34" charset="0"/>
              </a:rPr>
              <a:t>cererea</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modificare</a:t>
            </a:r>
            <a:r>
              <a:rPr lang="en-US" dirty="0">
                <a:solidFill>
                  <a:schemeClr val="tx1"/>
                </a:solidFill>
                <a:latin typeface="Arial" panose="020B0604020202020204" pitchFamily="34" charset="0"/>
                <a:cs typeface="Arial" panose="020B0604020202020204" pitchFamily="34" charset="0"/>
              </a:rPr>
              <a:t>/</a:t>
            </a:r>
            <a:r>
              <a:rPr lang="en-US" dirty="0" err="1">
                <a:solidFill>
                  <a:schemeClr val="tx1"/>
                </a:solidFill>
                <a:latin typeface="Arial" panose="020B0604020202020204" pitchFamily="34" charset="0"/>
                <a:cs typeface="Arial" panose="020B0604020202020204" pitchFamily="34" charset="0"/>
              </a:rPr>
              <a:t>menținere</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deciziei</a:t>
            </a:r>
            <a:r>
              <a:rPr lang="en-US" dirty="0">
                <a:solidFill>
                  <a:schemeClr val="tx1"/>
                </a:solidFill>
                <a:latin typeface="Arial" panose="020B0604020202020204" pitchFamily="34" charset="0"/>
                <a:cs typeface="Arial" panose="020B0604020202020204" pitchFamily="34" charset="0"/>
              </a:rPr>
              <a:t> de </a:t>
            </a:r>
            <a:r>
              <a:rPr lang="en-US" dirty="0" err="1">
                <a:solidFill>
                  <a:schemeClr val="tx1"/>
                </a:solidFill>
                <a:latin typeface="Arial" panose="020B0604020202020204" pitchFamily="34" charset="0"/>
                <a:cs typeface="Arial" panose="020B0604020202020204" pitchFamily="34" charset="0"/>
              </a:rPr>
              <a:t>înlesnire</a:t>
            </a:r>
            <a:r>
              <a:rPr lang="en-US" dirty="0">
                <a:solidFill>
                  <a:schemeClr val="tx1"/>
                </a:solidFill>
                <a:latin typeface="Arial" panose="020B0604020202020204" pitchFamily="34" charset="0"/>
                <a:cs typeface="Arial" panose="020B0604020202020204" pitchFamily="34" charset="0"/>
              </a:rPr>
              <a:t> la </a:t>
            </a:r>
            <a:r>
              <a:rPr lang="en-US" dirty="0" err="1">
                <a:solidFill>
                  <a:schemeClr val="tx1"/>
                </a:solidFill>
                <a:latin typeface="Arial" panose="020B0604020202020204" pitchFamily="34" charset="0"/>
                <a:cs typeface="Arial" panose="020B0604020202020204" pitchFamily="34" charset="0"/>
              </a:rPr>
              <a:t>plată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este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nesoluționată</a:t>
            </a:r>
            <a:r>
              <a:rPr lang="en-US" dirty="0">
                <a:solidFill>
                  <a:schemeClr val="tx1"/>
                </a:solidFill>
                <a:latin typeface="Arial" panose="020B0604020202020204" pitchFamily="34" charset="0"/>
                <a:cs typeface="Arial" panose="020B0604020202020204" pitchFamily="34" charset="0"/>
              </a:rPr>
              <a:t> la data </a:t>
            </a:r>
            <a:r>
              <a:rPr lang="en-US" dirty="0" err="1">
                <a:solidFill>
                  <a:schemeClr val="tx1"/>
                </a:solidFill>
                <a:latin typeface="Arial" panose="020B0604020202020204" pitchFamily="34" charset="0"/>
                <a:cs typeface="Arial" panose="020B0604020202020204" pitchFamily="34" charset="0"/>
              </a:rPr>
              <a:t>intrării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vigoare</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prezentei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legi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debitorul</a:t>
            </a:r>
            <a:r>
              <a:rPr lang="en-US" dirty="0">
                <a:solidFill>
                  <a:schemeClr val="tx1"/>
                </a:solidFill>
                <a:latin typeface="Arial" panose="020B0604020202020204" pitchFamily="34" charset="0"/>
                <a:cs typeface="Arial" panose="020B0604020202020204" pitchFamily="34" charset="0"/>
              </a:rPr>
              <a:t> are </a:t>
            </a:r>
            <a:r>
              <a:rPr lang="en-US" dirty="0" err="1">
                <a:solidFill>
                  <a:schemeClr val="tx1"/>
                </a:solidFill>
                <a:latin typeface="Arial" panose="020B0604020202020204" pitchFamily="34" charset="0"/>
                <a:cs typeface="Arial" panose="020B0604020202020204" pitchFamily="34" charset="0"/>
              </a:rPr>
              <a:t>obligația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plătească</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sumele</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pentru</a:t>
            </a:r>
            <a:r>
              <a:rPr lang="en-US" dirty="0">
                <a:solidFill>
                  <a:schemeClr val="tx1"/>
                </a:solidFill>
                <a:latin typeface="Arial" panose="020B0604020202020204" pitchFamily="34" charset="0"/>
                <a:cs typeface="Arial" panose="020B0604020202020204" pitchFamily="34" charset="0"/>
              </a:rPr>
              <a:t> care a </a:t>
            </a:r>
            <a:r>
              <a:rPr lang="en-US" dirty="0" err="1">
                <a:solidFill>
                  <a:schemeClr val="tx1"/>
                </a:solidFill>
                <a:latin typeface="Arial" panose="020B0604020202020204" pitchFamily="34" charset="0"/>
                <a:cs typeface="Arial" panose="020B0604020202020204" pitchFamily="34" charset="0"/>
              </a:rPr>
              <a:t>solicitat</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modificarea</a:t>
            </a:r>
            <a:r>
              <a:rPr lang="en-US" dirty="0">
                <a:solidFill>
                  <a:schemeClr val="tx1"/>
                </a:solidFill>
                <a:latin typeface="Arial" panose="020B0604020202020204" pitchFamily="34" charset="0"/>
                <a:cs typeface="Arial" panose="020B0604020202020204" pitchFamily="34" charset="0"/>
              </a:rPr>
              <a:t>/</a:t>
            </a:r>
            <a:r>
              <a:rPr lang="en-US" dirty="0" err="1">
                <a:solidFill>
                  <a:schemeClr val="tx1"/>
                </a:solidFill>
                <a:latin typeface="Arial" panose="020B0604020202020204" pitchFamily="34" charset="0"/>
                <a:cs typeface="Arial" panose="020B0604020202020204" pitchFamily="34" charset="0"/>
              </a:rPr>
              <a:t>menținerea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termen de 30 de </a:t>
            </a:r>
            <a:r>
              <a:rPr lang="en-US" dirty="0" err="1">
                <a:solidFill>
                  <a:schemeClr val="tx1"/>
                </a:solidFill>
                <a:latin typeface="Arial" panose="020B0604020202020204" pitchFamily="34" charset="0"/>
                <a:cs typeface="Arial" panose="020B0604020202020204" pitchFamily="34" charset="0"/>
              </a:rPr>
              <a:t>zile</a:t>
            </a:r>
            <a:r>
              <a:rPr lang="en-US" dirty="0">
                <a:solidFill>
                  <a:schemeClr val="tx1"/>
                </a:solidFill>
                <a:latin typeface="Arial" panose="020B0604020202020204" pitchFamily="34" charset="0"/>
                <a:cs typeface="Arial" panose="020B0604020202020204" pitchFamily="34" charset="0"/>
              </a:rPr>
              <a:t> de la data </a:t>
            </a:r>
            <a:r>
              <a:rPr lang="en-US" dirty="0" err="1">
                <a:solidFill>
                  <a:schemeClr val="tx1"/>
                </a:solidFill>
                <a:latin typeface="Arial" panose="020B0604020202020204" pitchFamily="34" charset="0"/>
                <a:cs typeface="Arial" panose="020B0604020202020204" pitchFamily="34" charset="0"/>
              </a:rPr>
              <a:t>intrării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în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vigoare</a:t>
            </a:r>
            <a:r>
              <a:rPr lang="en-US" dirty="0">
                <a:solidFill>
                  <a:schemeClr val="tx1"/>
                </a:solidFill>
                <a:latin typeface="Arial" panose="020B0604020202020204" pitchFamily="34" charset="0"/>
                <a:cs typeface="Arial" panose="020B0604020202020204" pitchFamily="34" charset="0"/>
              </a:rPr>
              <a:t> a </a:t>
            </a:r>
            <a:r>
              <a:rPr lang="en-US" dirty="0" err="1">
                <a:solidFill>
                  <a:schemeClr val="tx1"/>
                </a:solidFill>
                <a:latin typeface="Arial" panose="020B0604020202020204" pitchFamily="34" charset="0"/>
                <a:cs typeface="Arial" panose="020B0604020202020204" pitchFamily="34" charset="0"/>
              </a:rPr>
              <a:t>prezentei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legi</a:t>
            </a:r>
            <a:r>
              <a:rPr lang="en-US" dirty="0">
                <a:solidFill>
                  <a:schemeClr val="tx1"/>
                </a:solidFill>
                <a:latin typeface="Arial" panose="020B0604020202020204" pitchFamily="34" charset="0"/>
                <a:cs typeface="Arial" panose="020B0604020202020204" pitchFamily="34" charset="0"/>
              </a:rPr>
              <a:t>.”</a:t>
            </a:r>
            <a:endParaRPr lang="ro-RO"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6755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BCEDF-B0FD-C05C-9C23-6482960B0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1893B3-EB87-8C04-1ED1-36613FF32CE7}"/>
              </a:ext>
            </a:extLst>
          </p:cNvPr>
          <p:cNvSpPr>
            <a:spLocks noGrp="1"/>
          </p:cNvSpPr>
          <p:nvPr>
            <p:ph type="title"/>
          </p:nvPr>
        </p:nvSpPr>
        <p:spPr>
          <a:xfrm>
            <a:off x="1" y="1"/>
            <a:ext cx="9144000" cy="3293805"/>
          </a:xfrm>
          <a:solidFill>
            <a:srgbClr val="0F3123"/>
          </a:solidFill>
        </p:spPr>
        <p:txBody>
          <a:bodyPr>
            <a:normAutofit/>
          </a:bodyPr>
          <a:lstStyle/>
          <a:p>
            <a:pPr marL="360000" indent="457200" algn="l"/>
            <a:r>
              <a:rPr lang="en-US" sz="2400" b="1" cap="none" dirty="0">
                <a:solidFill>
                  <a:schemeClr val="bg1"/>
                </a:solidFill>
                <a:latin typeface="Arial" panose="020B0604020202020204" pitchFamily="34" charset="0"/>
                <a:cs typeface="Arial" panose="020B0604020202020204" pitchFamily="34" charset="0"/>
              </a:rPr>
              <a:t>5.</a:t>
            </a:r>
            <a:r>
              <a:rPr lang="ro-RO"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Cesiunea</a:t>
            </a:r>
            <a:r>
              <a:rPr lang="en-US"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părţilor</a:t>
            </a:r>
            <a:r>
              <a:rPr lang="en-US"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sociale</a:t>
            </a:r>
            <a:r>
              <a:rPr lang="en-US"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în</a:t>
            </a:r>
            <a:r>
              <a:rPr lang="en-US"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cadrul</a:t>
            </a:r>
            <a:r>
              <a:rPr lang="en-US" sz="2400" b="1" cap="none" dirty="0">
                <a:solidFill>
                  <a:schemeClr val="bg1"/>
                </a:solidFill>
                <a:latin typeface="Arial" panose="020B0604020202020204" pitchFamily="34" charset="0"/>
                <a:cs typeface="Arial" panose="020B0604020202020204" pitchFamily="34" charset="0"/>
              </a:rPr>
              <a:t> S.R.L.</a:t>
            </a:r>
            <a:br>
              <a:rPr lang="ro-RO" sz="2400" cap="none" dirty="0">
                <a:solidFill>
                  <a:schemeClr val="bg1"/>
                </a:solidFill>
                <a:latin typeface="Arial" panose="020B0604020202020204" pitchFamily="34" charset="0"/>
                <a:cs typeface="Arial" panose="020B0604020202020204" pitchFamily="34" charset="0"/>
              </a:rPr>
            </a:br>
            <a:r>
              <a:rPr lang="en-US" sz="2200" cap="none" dirty="0">
                <a:solidFill>
                  <a:schemeClr val="bg1"/>
                </a:solidFill>
                <a:latin typeface="Arial" panose="020B0604020202020204" pitchFamily="34" charset="0"/>
                <a:cs typeface="Arial" panose="020B0604020202020204" pitchFamily="34" charset="0"/>
              </a:rPr>
              <a:t>Nu se </a:t>
            </a:r>
            <a:r>
              <a:rPr lang="en-US" sz="2200" cap="none" dirty="0" err="1">
                <a:solidFill>
                  <a:schemeClr val="bg1"/>
                </a:solidFill>
                <a:latin typeface="Arial" panose="020B0604020202020204" pitchFamily="34" charset="0"/>
                <a:cs typeface="Arial" panose="020B0604020202020204" pitchFamily="34" charset="0"/>
              </a:rPr>
              <a:t>mai</a:t>
            </a:r>
            <a:r>
              <a:rPr lang="en-US" sz="2200" cap="none" dirty="0">
                <a:solidFill>
                  <a:schemeClr val="bg1"/>
                </a:solidFill>
                <a:latin typeface="Arial" panose="020B0604020202020204" pitchFamily="34" charset="0"/>
                <a:cs typeface="Arial" panose="020B0604020202020204" pitchFamily="34" charset="0"/>
              </a:rPr>
              <a:t> pot face </a:t>
            </a:r>
            <a:r>
              <a:rPr lang="en-US" sz="2200" cap="none" dirty="0" err="1">
                <a:solidFill>
                  <a:schemeClr val="bg1"/>
                </a:solidFill>
                <a:latin typeface="Arial" panose="020B0604020202020204" pitchFamily="34" charset="0"/>
                <a:cs typeface="Arial" panose="020B0604020202020204" pitchFamily="34" charset="0"/>
              </a:rPr>
              <a:t>cesiuni</a:t>
            </a:r>
            <a:r>
              <a:rPr lang="en-US" sz="2200" cap="none" dirty="0">
                <a:solidFill>
                  <a:schemeClr val="bg1"/>
                </a:solidFill>
                <a:latin typeface="Arial" panose="020B0604020202020204" pitchFamily="34" charset="0"/>
                <a:cs typeface="Arial" panose="020B0604020202020204" pitchFamily="34" charset="0"/>
              </a:rPr>
              <a:t> de </a:t>
            </a:r>
            <a:r>
              <a:rPr lang="en-US" sz="2200" cap="none" dirty="0" err="1">
                <a:solidFill>
                  <a:schemeClr val="bg1"/>
                </a:solidFill>
                <a:latin typeface="Arial" panose="020B0604020202020204" pitchFamily="34" charset="0"/>
                <a:cs typeface="Arial" panose="020B0604020202020204" pitchFamily="34" charset="0"/>
              </a:rPr>
              <a:t>părţi</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sociale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dacă</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există</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datorii</a:t>
            </a:r>
            <a:r>
              <a:rPr lang="en-US" sz="2200" cap="none" dirty="0">
                <a:solidFill>
                  <a:schemeClr val="bg1"/>
                </a:solidFill>
                <a:latin typeface="Arial" panose="020B0604020202020204" pitchFamily="34" charset="0"/>
                <a:cs typeface="Arial" panose="020B0604020202020204" pitchFamily="34" charset="0"/>
              </a:rPr>
              <a:t> la </a:t>
            </a:r>
            <a:r>
              <a:rPr lang="en-US" sz="2200" cap="none" dirty="0" err="1">
                <a:solidFill>
                  <a:schemeClr val="bg1"/>
                </a:solidFill>
                <a:latin typeface="Arial" panose="020B0604020202020204" pitchFamily="34" charset="0"/>
                <a:cs typeface="Arial" panose="020B0604020202020204" pitchFamily="34" charset="0"/>
              </a:rPr>
              <a:t>bugetul</a:t>
            </a:r>
            <a:r>
              <a:rPr lang="en-US" sz="2200" cap="none" dirty="0">
                <a:solidFill>
                  <a:schemeClr val="bg1"/>
                </a:solidFill>
                <a:latin typeface="Arial" panose="020B0604020202020204" pitchFamily="34" charset="0"/>
                <a:cs typeface="Arial" panose="020B0604020202020204" pitchFamily="34" charset="0"/>
              </a:rPr>
              <a:t> de stat, </a:t>
            </a:r>
            <a:r>
              <a:rPr lang="en-US" sz="2200" cap="none" dirty="0" err="1">
                <a:solidFill>
                  <a:schemeClr val="bg1"/>
                </a:solidFill>
                <a:latin typeface="Arial" panose="020B0604020202020204" pitchFamily="34" charset="0"/>
                <a:cs typeface="Arial" panose="020B0604020202020204" pitchFamily="34" charset="0"/>
              </a:rPr>
              <a:t>până</a:t>
            </a:r>
            <a:r>
              <a:rPr lang="en-US" sz="2200" cap="none" dirty="0">
                <a:solidFill>
                  <a:schemeClr val="bg1"/>
                </a:solidFill>
                <a:latin typeface="Arial" panose="020B0604020202020204" pitchFamily="34" charset="0"/>
                <a:cs typeface="Arial" panose="020B0604020202020204" pitchFamily="34" charset="0"/>
              </a:rPr>
              <a:t> la data </a:t>
            </a:r>
            <a:r>
              <a:rPr lang="en-US" sz="2200" cap="none" dirty="0" err="1">
                <a:solidFill>
                  <a:schemeClr val="bg1"/>
                </a:solidFill>
                <a:latin typeface="Arial" panose="020B0604020202020204" pitchFamily="34" charset="0"/>
                <a:cs typeface="Arial" panose="020B0604020202020204" pitchFamily="34" charset="0"/>
              </a:rPr>
              <a:t>lichidării</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datoriilor</a:t>
            </a:r>
            <a:r>
              <a:rPr lang="en-US" sz="2200" cap="none" dirty="0">
                <a:solidFill>
                  <a:schemeClr val="bg1"/>
                </a:solidFill>
                <a:latin typeface="Arial" panose="020B0604020202020204" pitchFamily="34" charset="0"/>
                <a:cs typeface="Arial" panose="020B0604020202020204" pitchFamily="34" charset="0"/>
              </a:rPr>
              <a:t>.</a:t>
            </a:r>
            <a:r>
              <a:rPr lang="ro-RO"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Cesiunea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părţilor</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sociale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este</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condiţionată</a:t>
            </a:r>
            <a:r>
              <a:rPr lang="en-US" sz="2200" cap="none" dirty="0">
                <a:solidFill>
                  <a:schemeClr val="bg1"/>
                </a:solidFill>
                <a:latin typeface="Arial" panose="020B0604020202020204" pitchFamily="34" charset="0"/>
                <a:cs typeface="Arial" panose="020B0604020202020204" pitchFamily="34" charset="0"/>
              </a:rPr>
              <a:t> de </a:t>
            </a:r>
            <a:r>
              <a:rPr lang="en-US" sz="2200" cap="none" dirty="0" err="1">
                <a:solidFill>
                  <a:schemeClr val="bg1"/>
                </a:solidFill>
                <a:latin typeface="Arial" panose="020B0604020202020204" pitchFamily="34" charset="0"/>
                <a:cs typeface="Arial" panose="020B0604020202020204" pitchFamily="34" charset="0"/>
              </a:rPr>
              <a:t>depunerea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certificatului</a:t>
            </a:r>
            <a:r>
              <a:rPr lang="en-US" sz="2200" cap="none" dirty="0">
                <a:solidFill>
                  <a:schemeClr val="bg1"/>
                </a:solidFill>
                <a:latin typeface="Arial" panose="020B0604020202020204" pitchFamily="34" charset="0"/>
                <a:cs typeface="Arial" panose="020B0604020202020204" pitchFamily="34" charset="0"/>
              </a:rPr>
              <a:t> fiscal </a:t>
            </a:r>
            <a:r>
              <a:rPr lang="en-US" sz="2200" cap="none" dirty="0" err="1">
                <a:solidFill>
                  <a:schemeClr val="bg1"/>
                </a:solidFill>
                <a:latin typeface="Arial" panose="020B0604020202020204" pitchFamily="34" charset="0"/>
                <a:cs typeface="Arial" panose="020B0604020202020204" pitchFamily="34" charset="0"/>
              </a:rPr>
              <a:t>emis</a:t>
            </a:r>
            <a:r>
              <a:rPr lang="en-US" sz="2200" cap="none" dirty="0">
                <a:solidFill>
                  <a:schemeClr val="bg1"/>
                </a:solidFill>
                <a:latin typeface="Arial" panose="020B0604020202020204" pitchFamily="34" charset="0"/>
                <a:cs typeface="Arial" panose="020B0604020202020204" pitchFamily="34" charset="0"/>
              </a:rPr>
              <a:t> de ANAF din care </a:t>
            </a:r>
            <a:r>
              <a:rPr lang="en-US" sz="2200" cap="none" dirty="0" err="1">
                <a:solidFill>
                  <a:schemeClr val="bg1"/>
                </a:solidFill>
                <a:latin typeface="Arial" panose="020B0604020202020204" pitchFamily="34" charset="0"/>
                <a:cs typeface="Arial" panose="020B0604020202020204" pitchFamily="34" charset="0"/>
              </a:rPr>
              <a:t>rezultă</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că</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firma</a:t>
            </a:r>
            <a:r>
              <a:rPr lang="en-US" sz="2200" cap="none" dirty="0">
                <a:solidFill>
                  <a:schemeClr val="bg1"/>
                </a:solidFill>
                <a:latin typeface="Arial" panose="020B0604020202020204" pitchFamily="34" charset="0"/>
                <a:cs typeface="Arial" panose="020B0604020202020204" pitchFamily="34" charset="0"/>
              </a:rPr>
              <a:t> nu are </a:t>
            </a:r>
            <a:r>
              <a:rPr lang="en-US" sz="2200" cap="none" dirty="0" err="1">
                <a:solidFill>
                  <a:schemeClr val="bg1"/>
                </a:solidFill>
                <a:latin typeface="Arial" panose="020B0604020202020204" pitchFamily="34" charset="0"/>
                <a:cs typeface="Arial" panose="020B0604020202020204" pitchFamily="34" charset="0"/>
              </a:rPr>
              <a:t>datorii</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şi</a:t>
            </a:r>
            <a:r>
              <a:rPr lang="en-US" sz="2200" cap="none" dirty="0">
                <a:solidFill>
                  <a:schemeClr val="bg1"/>
                </a:solidFill>
                <a:latin typeface="Arial" panose="020B0604020202020204" pitchFamily="34" charset="0"/>
                <a:cs typeface="Arial" panose="020B0604020202020204" pitchFamily="34" charset="0"/>
              </a:rPr>
              <a:t> de </a:t>
            </a:r>
            <a:r>
              <a:rPr lang="en-US" sz="2200" cap="none" dirty="0" err="1">
                <a:solidFill>
                  <a:schemeClr val="bg1"/>
                </a:solidFill>
                <a:latin typeface="Arial" panose="020B0604020202020204" pitchFamily="34" charset="0"/>
                <a:cs typeface="Arial" panose="020B0604020202020204" pitchFamily="34" charset="0"/>
              </a:rPr>
              <a:t>notificarea</a:t>
            </a:r>
            <a:r>
              <a:rPr lang="en-US" sz="2200" cap="none" dirty="0">
                <a:solidFill>
                  <a:schemeClr val="bg1"/>
                </a:solidFill>
                <a:latin typeface="Arial" panose="020B0604020202020204" pitchFamily="34" charset="0"/>
                <a:cs typeface="Arial" panose="020B0604020202020204" pitchFamily="34" charset="0"/>
              </a:rPr>
              <a:t> </a:t>
            </a:r>
            <a:r>
              <a:rPr lang="en-US" sz="2200" cap="none" dirty="0" err="1">
                <a:solidFill>
                  <a:schemeClr val="bg1"/>
                </a:solidFill>
                <a:latin typeface="Arial" panose="020B0604020202020204" pitchFamily="34" charset="0"/>
                <a:cs typeface="Arial" panose="020B0604020202020204" pitchFamily="34" charset="0"/>
              </a:rPr>
              <a:t>concomitentă</a:t>
            </a:r>
            <a:r>
              <a:rPr lang="en-US" sz="2200" cap="none" dirty="0">
                <a:solidFill>
                  <a:schemeClr val="bg1"/>
                </a:solidFill>
                <a:latin typeface="Arial" panose="020B0604020202020204" pitchFamily="34" charset="0"/>
                <a:cs typeface="Arial" panose="020B0604020202020204" pitchFamily="34" charset="0"/>
              </a:rPr>
              <a:t> a ANAF cu </a:t>
            </a:r>
            <a:r>
              <a:rPr lang="en-US" sz="2200" cap="none" dirty="0" err="1">
                <a:solidFill>
                  <a:schemeClr val="bg1"/>
                </a:solidFill>
                <a:latin typeface="Arial" panose="020B0604020202020204" pitchFamily="34" charset="0"/>
                <a:cs typeface="Arial" panose="020B0604020202020204" pitchFamily="34" charset="0"/>
              </a:rPr>
              <a:t>privire</a:t>
            </a:r>
            <a:r>
              <a:rPr lang="en-US" sz="2200" cap="none" dirty="0">
                <a:solidFill>
                  <a:schemeClr val="bg1"/>
                </a:solidFill>
                <a:latin typeface="Arial" panose="020B0604020202020204" pitchFamily="34" charset="0"/>
                <a:cs typeface="Arial" panose="020B0604020202020204" pitchFamily="34" charset="0"/>
              </a:rPr>
              <a:t> la </a:t>
            </a:r>
            <a:r>
              <a:rPr lang="en-US" sz="2200" cap="none" dirty="0" err="1">
                <a:solidFill>
                  <a:schemeClr val="bg1"/>
                </a:solidFill>
                <a:latin typeface="Arial" panose="020B0604020202020204" pitchFamily="34" charset="0"/>
                <a:cs typeface="Arial" panose="020B0604020202020204" pitchFamily="34" charset="0"/>
              </a:rPr>
              <a:t>cesiune</a:t>
            </a:r>
            <a:r>
              <a:rPr lang="en-US" sz="2200" cap="none" dirty="0">
                <a:solidFill>
                  <a:schemeClr val="bg1"/>
                </a:solidFill>
                <a:latin typeface="Arial" panose="020B0604020202020204" pitchFamily="34" charset="0"/>
                <a:cs typeface="Arial" panose="020B0604020202020204" pitchFamily="34" charset="0"/>
              </a:rPr>
              <a:t>. </a:t>
            </a:r>
            <a:endParaRPr lang="ro-RO" sz="2200" cap="none"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BEA4D83-D362-514C-1E85-638F81070A65}"/>
              </a:ext>
            </a:extLst>
          </p:cNvPr>
          <p:cNvSpPr>
            <a:spLocks noGrp="1"/>
          </p:cNvSpPr>
          <p:nvPr>
            <p:ph idx="1"/>
          </p:nvPr>
        </p:nvSpPr>
        <p:spPr>
          <a:xfrm>
            <a:off x="1" y="3564196"/>
            <a:ext cx="9144000" cy="3293806"/>
          </a:xfrm>
        </p:spPr>
        <p:txBody>
          <a:bodyPr>
            <a:noAutofit/>
          </a:bodyPr>
          <a:lstStyle/>
          <a:p>
            <a:pPr marL="360000" indent="457200">
              <a:buNone/>
            </a:pPr>
            <a:r>
              <a:rPr lang="en-US" sz="1000" b="1" dirty="0" err="1">
                <a:solidFill>
                  <a:schemeClr val="tx1"/>
                </a:solidFill>
                <a:latin typeface="Arial" panose="020B0604020202020204" pitchFamily="34" charset="0"/>
                <a:cs typeface="Arial" panose="020B0604020202020204" pitchFamily="34" charset="0"/>
              </a:rPr>
              <a:t>Textul</a:t>
            </a:r>
            <a:r>
              <a:rPr lang="en-US" sz="1000" b="1" dirty="0">
                <a:solidFill>
                  <a:schemeClr val="tx1"/>
                </a:solidFill>
                <a:latin typeface="Arial" panose="020B0604020202020204" pitchFamily="34" charset="0"/>
                <a:cs typeface="Arial" panose="020B0604020202020204" pitchFamily="34" charset="0"/>
              </a:rPr>
              <a:t> </a:t>
            </a:r>
            <a:r>
              <a:rPr lang="en-US" sz="1000" b="1" dirty="0" err="1">
                <a:solidFill>
                  <a:schemeClr val="tx1"/>
                </a:solidFill>
                <a:latin typeface="Arial" panose="020B0604020202020204" pitchFamily="34" charset="0"/>
                <a:cs typeface="Arial" panose="020B0604020202020204" pitchFamily="34" charset="0"/>
              </a:rPr>
              <a:t>modificării</a:t>
            </a:r>
            <a:r>
              <a:rPr lang="en-US" sz="1000" b="1" dirty="0">
                <a:solidFill>
                  <a:schemeClr val="tx1"/>
                </a:solidFill>
                <a:latin typeface="Arial" panose="020B0604020202020204" pitchFamily="34" charset="0"/>
                <a:cs typeface="Arial" panose="020B0604020202020204" pitchFamily="34" charset="0"/>
              </a:rPr>
              <a:t>: </a:t>
            </a:r>
            <a:r>
              <a:rPr lang="en-US" sz="1000" dirty="0">
                <a:solidFill>
                  <a:schemeClr val="tx1"/>
                </a:solidFill>
                <a:latin typeface="Arial" panose="020B0604020202020204" pitchFamily="34" charset="0"/>
                <a:cs typeface="Arial" panose="020B0604020202020204" pitchFamily="34" charset="0"/>
              </a:rPr>
              <a:t>“</a:t>
            </a:r>
            <a:r>
              <a:rPr lang="en-US" sz="1000" dirty="0" err="1">
                <a:solidFill>
                  <a:schemeClr val="tx1"/>
                </a:solidFill>
                <a:latin typeface="Arial" panose="020B0604020202020204" pitchFamily="34" charset="0"/>
                <a:cs typeface="Arial" panose="020B0604020202020204" pitchFamily="34" charset="0"/>
              </a:rPr>
              <a:t>Articolul</a:t>
            </a:r>
            <a:r>
              <a:rPr lang="en-US" sz="1000" dirty="0">
                <a:solidFill>
                  <a:schemeClr val="tx1"/>
                </a:solidFill>
                <a:latin typeface="Arial" panose="020B0604020202020204" pitchFamily="34" charset="0"/>
                <a:cs typeface="Arial" panose="020B0604020202020204" pitchFamily="34" charset="0"/>
              </a:rPr>
              <a:t> V(1) </a:t>
            </a:r>
            <a:r>
              <a:rPr lang="en-US" sz="1000" dirty="0" err="1">
                <a:solidFill>
                  <a:schemeClr val="tx1"/>
                </a:solidFill>
                <a:latin typeface="Arial" panose="020B0604020202020204" pitchFamily="34" charset="0"/>
                <a:cs typeface="Arial" panose="020B0604020202020204" pitchFamily="34" charset="0"/>
              </a:rPr>
              <a:t>Cesiunea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părților</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sociale</a:t>
            </a:r>
            <a:r>
              <a:rPr lang="en-US" sz="1000" dirty="0">
                <a:solidFill>
                  <a:schemeClr val="tx1"/>
                </a:solidFill>
                <a:latin typeface="Arial" panose="020B0604020202020204" pitchFamily="34" charset="0"/>
                <a:cs typeface="Arial" panose="020B0604020202020204" pitchFamily="34" charset="0"/>
              </a:rPr>
              <a:t> ale </a:t>
            </a:r>
            <a:r>
              <a:rPr lang="en-US" sz="1000" dirty="0" err="1">
                <a:solidFill>
                  <a:schemeClr val="tx1"/>
                </a:solidFill>
                <a:latin typeface="Arial" panose="020B0604020202020204" pitchFamily="34" charset="0"/>
                <a:cs typeface="Arial" panose="020B0604020202020204" pitchFamily="34" charset="0"/>
              </a:rPr>
              <a:t>asociatului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unei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societăți</a:t>
            </a:r>
            <a:r>
              <a:rPr lang="en-US" sz="1000" dirty="0">
                <a:solidFill>
                  <a:schemeClr val="tx1"/>
                </a:solidFill>
                <a:latin typeface="Arial" panose="020B0604020202020204" pitchFamily="34" charset="0"/>
                <a:cs typeface="Arial" panose="020B0604020202020204" pitchFamily="34" charset="0"/>
              </a:rPr>
              <a:t> cu </a:t>
            </a:r>
            <a:r>
              <a:rPr lang="en-US" sz="1000" dirty="0" err="1">
                <a:solidFill>
                  <a:schemeClr val="tx1"/>
                </a:solidFill>
                <a:latin typeface="Arial" panose="020B0604020202020204" pitchFamily="34" charset="0"/>
                <a:cs typeface="Arial" panose="020B0604020202020204" pitchFamily="34" charset="0"/>
              </a:rPr>
              <a:t>răspundere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limitată</a:t>
            </a:r>
            <a:r>
              <a:rPr lang="en-US" sz="1000" dirty="0">
                <a:solidFill>
                  <a:schemeClr val="tx1"/>
                </a:solidFill>
                <a:latin typeface="Arial" panose="020B0604020202020204" pitchFamily="34" charset="0"/>
                <a:cs typeface="Arial" panose="020B0604020202020204" pitchFamily="34" charset="0"/>
              </a:rPr>
              <a:t> care </a:t>
            </a:r>
            <a:r>
              <a:rPr lang="en-US" sz="1000" dirty="0" err="1">
                <a:solidFill>
                  <a:schemeClr val="tx1"/>
                </a:solidFill>
                <a:latin typeface="Arial" panose="020B0604020202020204" pitchFamily="34" charset="0"/>
                <a:cs typeface="Arial" panose="020B0604020202020204" pitchFamily="34" charset="0"/>
              </a:rPr>
              <a:t>deține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controlul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societății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sensul</a:t>
            </a:r>
            <a:r>
              <a:rPr lang="en-US" sz="1000" dirty="0">
                <a:solidFill>
                  <a:schemeClr val="tx1"/>
                </a:solidFill>
                <a:latin typeface="Arial" panose="020B0604020202020204" pitchFamily="34" charset="0"/>
                <a:cs typeface="Arial" panose="020B0604020202020204" pitchFamily="34" charset="0"/>
              </a:rPr>
              <a:t> art.25 </a:t>
            </a:r>
            <a:r>
              <a:rPr lang="en-US" sz="1000" dirty="0" err="1">
                <a:solidFill>
                  <a:schemeClr val="tx1"/>
                </a:solidFill>
                <a:latin typeface="Arial" panose="020B0604020202020204" pitchFamily="34" charset="0"/>
                <a:cs typeface="Arial" panose="020B0604020202020204" pitchFamily="34" charset="0"/>
              </a:rPr>
              <a:t>alin</a:t>
            </a:r>
            <a:r>
              <a:rPr lang="en-US" sz="1000" dirty="0">
                <a:solidFill>
                  <a:schemeClr val="tx1"/>
                </a:solidFill>
                <a:latin typeface="Arial" panose="020B0604020202020204" pitchFamily="34" charset="0"/>
                <a:cs typeface="Arial" panose="020B0604020202020204" pitchFamily="34" charset="0"/>
              </a:rPr>
              <a:t>. (4) din </a:t>
            </a:r>
            <a:r>
              <a:rPr lang="en-US" sz="1000" dirty="0" err="1">
                <a:solidFill>
                  <a:schemeClr val="tx1"/>
                </a:solidFill>
                <a:latin typeface="Arial" panose="020B0604020202020204" pitchFamily="34" charset="0"/>
                <a:cs typeface="Arial" panose="020B0604020202020204" pitchFamily="34" charset="0"/>
              </a:rPr>
              <a:t>Legea</a:t>
            </a:r>
            <a:r>
              <a:rPr lang="en-US" sz="1000" dirty="0">
                <a:solidFill>
                  <a:schemeClr val="tx1"/>
                </a:solidFill>
                <a:latin typeface="Arial" panose="020B0604020202020204" pitchFamily="34" charset="0"/>
                <a:cs typeface="Arial" panose="020B0604020202020204" pitchFamily="34" charset="0"/>
              </a:rPr>
              <a:t> nr. 207/2015 </a:t>
            </a:r>
            <a:r>
              <a:rPr lang="en-US" sz="1000" dirty="0" err="1">
                <a:solidFill>
                  <a:schemeClr val="tx1"/>
                </a:solidFill>
                <a:latin typeface="Arial" panose="020B0604020202020204" pitchFamily="34" charset="0"/>
                <a:cs typeface="Arial" panose="020B0604020202020204" pitchFamily="34" charset="0"/>
              </a:rPr>
              <a:t>privind</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Codul</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procedură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fiscală</a:t>
            </a:r>
            <a:r>
              <a:rPr lang="en-US" sz="1000" dirty="0">
                <a:solidFill>
                  <a:schemeClr val="tx1"/>
                </a:solidFill>
                <a:latin typeface="Arial" panose="020B0604020202020204" pitchFamily="34" charset="0"/>
                <a:cs typeface="Arial" panose="020B0604020202020204" pitchFamily="34" charset="0"/>
              </a:rPr>
              <a:t> , cu </a:t>
            </a:r>
            <a:r>
              <a:rPr lang="en-US" sz="1000" dirty="0" err="1">
                <a:solidFill>
                  <a:schemeClr val="tx1"/>
                </a:solidFill>
                <a:latin typeface="Arial" panose="020B0604020202020204" pitchFamily="34" charset="0"/>
                <a:cs typeface="Arial" panose="020B0604020202020204" pitchFamily="34" charset="0"/>
              </a:rPr>
              <a:t>modificările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completările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ulterioare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este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opozabilă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organului</a:t>
            </a:r>
            <a:r>
              <a:rPr lang="en-US" sz="1000" dirty="0">
                <a:solidFill>
                  <a:schemeClr val="tx1"/>
                </a:solidFill>
                <a:latin typeface="Arial" panose="020B0604020202020204" pitchFamily="34" charset="0"/>
                <a:cs typeface="Arial" panose="020B0604020202020204" pitchFamily="34" charset="0"/>
              </a:rPr>
              <a:t> fiscal central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următoarele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condiții:a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termen de 15 </a:t>
            </a:r>
            <a:r>
              <a:rPr lang="en-US" sz="1000" dirty="0" err="1">
                <a:solidFill>
                  <a:schemeClr val="tx1"/>
                </a:solidFill>
                <a:latin typeface="Arial" panose="020B0604020202020204" pitchFamily="34" charset="0"/>
                <a:cs typeface="Arial" panose="020B0604020202020204" pitchFamily="34" charset="0"/>
              </a:rPr>
              <a:t>zile</a:t>
            </a:r>
            <a:r>
              <a:rPr lang="en-US" sz="1000" dirty="0">
                <a:solidFill>
                  <a:schemeClr val="tx1"/>
                </a:solidFill>
                <a:latin typeface="Arial" panose="020B0604020202020204" pitchFamily="34" charset="0"/>
                <a:cs typeface="Arial" panose="020B0604020202020204" pitchFamily="34" charset="0"/>
              </a:rPr>
              <a:t> de la data </a:t>
            </a:r>
            <a:r>
              <a:rPr lang="en-US" sz="1000" dirty="0" err="1">
                <a:solidFill>
                  <a:schemeClr val="tx1"/>
                </a:solidFill>
                <a:latin typeface="Arial" panose="020B0604020202020204" pitchFamily="34" charset="0"/>
                <a:cs typeface="Arial" panose="020B0604020202020204" pitchFamily="34" charset="0"/>
              </a:rPr>
              <a:t>cesiunii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cedentul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cesionarul</a:t>
            </a:r>
            <a:r>
              <a:rPr lang="en-US" sz="1000" dirty="0">
                <a:solidFill>
                  <a:schemeClr val="tx1"/>
                </a:solidFill>
                <a:latin typeface="Arial" panose="020B0604020202020204" pitchFamily="34" charset="0"/>
                <a:cs typeface="Arial" panose="020B0604020202020204" pitchFamily="34" charset="0"/>
              </a:rPr>
              <a:t> sau </a:t>
            </a:r>
            <a:r>
              <a:rPr lang="en-US" sz="1000" dirty="0" err="1">
                <a:solidFill>
                  <a:schemeClr val="tx1"/>
                </a:solidFill>
                <a:latin typeface="Arial" panose="020B0604020202020204" pitchFamily="34" charset="0"/>
                <a:cs typeface="Arial" panose="020B0604020202020204" pitchFamily="34" charset="0"/>
              </a:rPr>
              <a:t>societatea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notifică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organului</a:t>
            </a:r>
            <a:r>
              <a:rPr lang="en-US" sz="1000" dirty="0">
                <a:solidFill>
                  <a:schemeClr val="tx1"/>
                </a:solidFill>
                <a:latin typeface="Arial" panose="020B0604020202020204" pitchFamily="34" charset="0"/>
                <a:cs typeface="Arial" panose="020B0604020202020204" pitchFamily="34" charset="0"/>
              </a:rPr>
              <a:t> fiscal central </a:t>
            </a:r>
            <a:r>
              <a:rPr lang="en-US" sz="1000" dirty="0" err="1">
                <a:solidFill>
                  <a:schemeClr val="tx1"/>
                </a:solidFill>
                <a:latin typeface="Arial" panose="020B0604020202020204" pitchFamily="34" charset="0"/>
                <a:cs typeface="Arial" panose="020B0604020202020204" pitchFamily="34" charset="0"/>
              </a:rPr>
              <a:t>actul</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transmitere</a:t>
            </a:r>
            <a:r>
              <a:rPr lang="en-US" sz="1000" dirty="0">
                <a:solidFill>
                  <a:schemeClr val="tx1"/>
                </a:solidFill>
                <a:latin typeface="Arial" panose="020B0604020202020204" pitchFamily="34" charset="0"/>
                <a:cs typeface="Arial" panose="020B0604020202020204" pitchFamily="34" charset="0"/>
              </a:rPr>
              <a:t> a </a:t>
            </a:r>
            <a:r>
              <a:rPr lang="en-US" sz="1000" dirty="0" err="1">
                <a:solidFill>
                  <a:schemeClr val="tx1"/>
                </a:solidFill>
                <a:latin typeface="Arial" panose="020B0604020202020204" pitchFamily="34" charset="0"/>
                <a:cs typeface="Arial" panose="020B0604020202020204" pitchFamily="34" charset="0"/>
              </a:rPr>
              <a:t>părților</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sociale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actul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constitutiv</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actualizat</a:t>
            </a:r>
            <a:r>
              <a:rPr lang="en-US" sz="1000" dirty="0">
                <a:solidFill>
                  <a:schemeClr val="tx1"/>
                </a:solidFill>
                <a:latin typeface="Arial" panose="020B0604020202020204" pitchFamily="34" charset="0"/>
                <a:cs typeface="Arial" panose="020B0604020202020204" pitchFamily="34" charset="0"/>
              </a:rPr>
              <a:t> cu </a:t>
            </a:r>
            <a:r>
              <a:rPr lang="en-US" sz="1000" dirty="0" err="1">
                <a:solidFill>
                  <a:schemeClr val="tx1"/>
                </a:solidFill>
                <a:latin typeface="Arial" panose="020B0604020202020204" pitchFamily="34" charset="0"/>
                <a:cs typeface="Arial" panose="020B0604020202020204" pitchFamily="34" charset="0"/>
              </a:rPr>
              <a:t>datele</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identificare</a:t>
            </a:r>
            <a:r>
              <a:rPr lang="en-US" sz="1000" dirty="0">
                <a:solidFill>
                  <a:schemeClr val="tx1"/>
                </a:solidFill>
                <a:latin typeface="Arial" panose="020B0604020202020204" pitchFamily="34" charset="0"/>
                <a:cs typeface="Arial" panose="020B0604020202020204" pitchFamily="34" charset="0"/>
              </a:rPr>
              <a:t> a </a:t>
            </a:r>
            <a:r>
              <a:rPr lang="en-US" sz="1000" dirty="0" err="1">
                <a:solidFill>
                  <a:schemeClr val="tx1"/>
                </a:solidFill>
                <a:latin typeface="Arial" panose="020B0604020202020204" pitchFamily="34" charset="0"/>
                <a:cs typeface="Arial" panose="020B0604020202020204" pitchFamily="34" charset="0"/>
              </a:rPr>
              <a:t>noilor</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asociați;b</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dacă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societatea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înregistrează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obligații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fiscale</a:t>
            </a:r>
            <a:r>
              <a:rPr lang="en-US" sz="1000" dirty="0">
                <a:solidFill>
                  <a:schemeClr val="tx1"/>
                </a:solidFill>
                <a:latin typeface="Arial" panose="020B0604020202020204" pitchFamily="34" charset="0"/>
                <a:cs typeface="Arial" panose="020B0604020202020204" pitchFamily="34" charset="0"/>
              </a:rPr>
              <a:t> restante, precum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alte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creanțe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bugetare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individualizate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titluri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executorii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emise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potrivit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legii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existente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evidența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organului</a:t>
            </a:r>
            <a:r>
              <a:rPr lang="en-US" sz="1000" dirty="0">
                <a:solidFill>
                  <a:schemeClr val="tx1"/>
                </a:solidFill>
                <a:latin typeface="Arial" panose="020B0604020202020204" pitchFamily="34" charset="0"/>
                <a:cs typeface="Arial" panose="020B0604020202020204" pitchFamily="34" charset="0"/>
              </a:rPr>
              <a:t> fiscal central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vederea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recuperării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aceasta</a:t>
            </a:r>
            <a:r>
              <a:rPr lang="en-US" sz="1000" dirty="0">
                <a:solidFill>
                  <a:schemeClr val="tx1"/>
                </a:solidFill>
                <a:latin typeface="Arial" panose="020B0604020202020204" pitchFamily="34" charset="0"/>
                <a:cs typeface="Arial" panose="020B0604020202020204" pitchFamily="34" charset="0"/>
              </a:rPr>
              <a:t> sau </a:t>
            </a:r>
            <a:r>
              <a:rPr lang="en-US" sz="1000" dirty="0" err="1">
                <a:solidFill>
                  <a:schemeClr val="tx1"/>
                </a:solidFill>
                <a:latin typeface="Arial" panose="020B0604020202020204" pitchFamily="34" charset="0"/>
                <a:cs typeface="Arial" panose="020B0604020202020204" pitchFamily="34" charset="0"/>
              </a:rPr>
              <a:t>cesionarul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constituie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garanții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potrivit</a:t>
            </a:r>
            <a:r>
              <a:rPr lang="en-US" sz="1000" dirty="0">
                <a:solidFill>
                  <a:schemeClr val="tx1"/>
                </a:solidFill>
                <a:latin typeface="Arial" panose="020B0604020202020204" pitchFamily="34" charset="0"/>
                <a:cs typeface="Arial" panose="020B0604020202020204" pitchFamily="34" charset="0"/>
              </a:rPr>
              <a:t> art. 211 lit. a)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/sau b) din </a:t>
            </a:r>
            <a:r>
              <a:rPr lang="en-US" sz="1000" dirty="0" err="1">
                <a:solidFill>
                  <a:schemeClr val="tx1"/>
                </a:solidFill>
                <a:latin typeface="Arial" panose="020B0604020202020204" pitchFamily="34" charset="0"/>
                <a:cs typeface="Arial" panose="020B0604020202020204" pitchFamily="34" charset="0"/>
              </a:rPr>
              <a:t>Legea</a:t>
            </a:r>
            <a:r>
              <a:rPr lang="en-US" sz="1000" dirty="0">
                <a:solidFill>
                  <a:schemeClr val="tx1"/>
                </a:solidFill>
                <a:latin typeface="Arial" panose="020B0604020202020204" pitchFamily="34" charset="0"/>
                <a:cs typeface="Arial" panose="020B0604020202020204" pitchFamily="34" charset="0"/>
              </a:rPr>
              <a:t> nr. 207/2015 , cu </a:t>
            </a:r>
            <a:r>
              <a:rPr lang="en-US" sz="1000" dirty="0" err="1">
                <a:solidFill>
                  <a:schemeClr val="tx1"/>
                </a:solidFill>
                <a:latin typeface="Arial" panose="020B0604020202020204" pitchFamily="34" charset="0"/>
                <a:cs typeface="Arial" panose="020B0604020202020204" pitchFamily="34" charset="0"/>
              </a:rPr>
              <a:t>modificările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completările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ulterioare</a:t>
            </a:r>
            <a:r>
              <a:rPr lang="en-US" sz="1000" dirty="0">
                <a:solidFill>
                  <a:schemeClr val="tx1"/>
                </a:solidFill>
                <a:latin typeface="Arial" panose="020B0604020202020204" pitchFamily="34" charset="0"/>
                <a:cs typeface="Arial" panose="020B0604020202020204" pitchFamily="34" charset="0"/>
              </a:rPr>
              <a:t>, care </a:t>
            </a:r>
            <a:r>
              <a:rPr lang="en-US" sz="1000" dirty="0" err="1">
                <a:solidFill>
                  <a:schemeClr val="tx1"/>
                </a:solidFill>
                <a:latin typeface="Arial" panose="020B0604020202020204" pitchFamily="34" charset="0"/>
                <a:cs typeface="Arial" panose="020B0604020202020204" pitchFamily="34" charset="0"/>
              </a:rPr>
              <a:t>să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acopere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valoarea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obligațiilor</a:t>
            </a:r>
            <a:r>
              <a:rPr lang="en-US" sz="1000" dirty="0">
                <a:solidFill>
                  <a:schemeClr val="tx1"/>
                </a:solidFill>
                <a:latin typeface="Arial" panose="020B0604020202020204" pitchFamily="34" charset="0"/>
                <a:cs typeface="Arial" panose="020B0604020202020204" pitchFamily="34" charset="0"/>
              </a:rPr>
              <a:t> restante </a:t>
            </a:r>
            <a:r>
              <a:rPr lang="en-US" sz="1000" dirty="0" err="1">
                <a:solidFill>
                  <a:schemeClr val="tx1"/>
                </a:solidFill>
                <a:latin typeface="Arial" panose="020B0604020202020204" pitchFamily="34" charset="0"/>
                <a:cs typeface="Arial" panose="020B0604020202020204" pitchFamily="34" charset="0"/>
              </a:rPr>
              <a:t>cuprinse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certificatul</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atestare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emis</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potrivit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alin</a:t>
            </a:r>
            <a:r>
              <a:rPr lang="en-US" sz="1000" dirty="0">
                <a:solidFill>
                  <a:schemeClr val="tx1"/>
                </a:solidFill>
                <a:latin typeface="Arial" panose="020B0604020202020204" pitchFamily="34" charset="0"/>
                <a:cs typeface="Arial" panose="020B0604020202020204" pitchFamily="34" charset="0"/>
              </a:rPr>
              <a:t>. (2) ;c) la </a:t>
            </a:r>
            <a:r>
              <a:rPr lang="en-US" sz="1000" dirty="0" err="1">
                <a:solidFill>
                  <a:schemeClr val="tx1"/>
                </a:solidFill>
                <a:latin typeface="Arial" panose="020B0604020202020204" pitchFamily="34" charset="0"/>
                <a:cs typeface="Arial" panose="020B0604020202020204" pitchFamily="34" charset="0"/>
              </a:rPr>
              <a:t>înregistrarea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cesiunii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registrul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comerțului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dacă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societatea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înregistrează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obligații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fiscale</a:t>
            </a:r>
            <a:r>
              <a:rPr lang="en-US" sz="1000" dirty="0">
                <a:solidFill>
                  <a:schemeClr val="tx1"/>
                </a:solidFill>
                <a:latin typeface="Arial" panose="020B0604020202020204" pitchFamily="34" charset="0"/>
                <a:cs typeface="Arial" panose="020B0604020202020204" pitchFamily="34" charset="0"/>
              </a:rPr>
              <a:t> restante, precum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alte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creanțe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bugetare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individualizate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titluri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executorii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emise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potrivit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legii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existente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evidența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organului</a:t>
            </a:r>
            <a:r>
              <a:rPr lang="en-US" sz="1000" dirty="0">
                <a:solidFill>
                  <a:schemeClr val="tx1"/>
                </a:solidFill>
                <a:latin typeface="Arial" panose="020B0604020202020204" pitchFamily="34" charset="0"/>
                <a:cs typeface="Arial" panose="020B0604020202020204" pitchFamily="34" charset="0"/>
              </a:rPr>
              <a:t> fiscal central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vederea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recuperării</a:t>
            </a:r>
            <a:r>
              <a:rPr lang="en-US" sz="1000" dirty="0">
                <a:solidFill>
                  <a:schemeClr val="tx1"/>
                </a:solidFill>
                <a:latin typeface="Arial" panose="020B0604020202020204" pitchFamily="34" charset="0"/>
                <a:cs typeface="Arial" panose="020B0604020202020204" pitchFamily="34" charset="0"/>
              </a:rPr>
              <a:t>, se </a:t>
            </a:r>
            <a:r>
              <a:rPr lang="en-US" sz="1000" dirty="0" err="1">
                <a:solidFill>
                  <a:schemeClr val="tx1"/>
                </a:solidFill>
                <a:latin typeface="Arial" panose="020B0604020202020204" pitchFamily="34" charset="0"/>
                <a:cs typeface="Arial" panose="020B0604020202020204" pitchFamily="34" charset="0"/>
              </a:rPr>
              <a:t>prezintă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dovada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acordului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organului</a:t>
            </a:r>
            <a:r>
              <a:rPr lang="en-US" sz="1000" dirty="0">
                <a:solidFill>
                  <a:schemeClr val="tx1"/>
                </a:solidFill>
                <a:latin typeface="Arial" panose="020B0604020202020204" pitchFamily="34" charset="0"/>
                <a:cs typeface="Arial" panose="020B0604020202020204" pitchFamily="34" charset="0"/>
              </a:rPr>
              <a:t> fiscal cu </a:t>
            </a:r>
            <a:r>
              <a:rPr lang="en-US" sz="1000" dirty="0" err="1">
                <a:solidFill>
                  <a:schemeClr val="tx1"/>
                </a:solidFill>
                <a:latin typeface="Arial" panose="020B0604020202020204" pitchFamily="34" charset="0"/>
                <a:cs typeface="Arial" panose="020B0604020202020204" pitchFamily="34" charset="0"/>
              </a:rPr>
              <a:t>privire</a:t>
            </a:r>
            <a:r>
              <a:rPr lang="en-US" sz="1000" dirty="0">
                <a:solidFill>
                  <a:schemeClr val="tx1"/>
                </a:solidFill>
                <a:latin typeface="Arial" panose="020B0604020202020204" pitchFamily="34" charset="0"/>
                <a:cs typeface="Arial" panose="020B0604020202020204" pitchFamily="34" charset="0"/>
              </a:rPr>
              <a:t> la </a:t>
            </a:r>
            <a:r>
              <a:rPr lang="en-US" sz="1000" dirty="0" err="1">
                <a:solidFill>
                  <a:schemeClr val="tx1"/>
                </a:solidFill>
                <a:latin typeface="Arial" panose="020B0604020202020204" pitchFamily="34" charset="0"/>
                <a:cs typeface="Arial" panose="020B0604020202020204" pitchFamily="34" charset="0"/>
              </a:rPr>
              <a:t>constituirea</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garanții</a:t>
            </a:r>
            <a:r>
              <a:rPr lang="en-US" sz="1000" dirty="0">
                <a:solidFill>
                  <a:schemeClr val="tx1"/>
                </a:solidFill>
                <a:latin typeface="Arial" panose="020B0604020202020204" pitchFamily="34" charset="0"/>
                <a:cs typeface="Arial" panose="020B0604020202020204" pitchFamily="34" charset="0"/>
              </a:rPr>
              <a:t>.(2) Prin </a:t>
            </a:r>
            <a:r>
              <a:rPr lang="en-US" sz="1000" dirty="0" err="1">
                <a:solidFill>
                  <a:schemeClr val="tx1"/>
                </a:solidFill>
                <a:latin typeface="Arial" panose="020B0604020202020204" pitchFamily="34" charset="0"/>
                <a:cs typeface="Arial" panose="020B0604020202020204" pitchFamily="34" charset="0"/>
              </a:rPr>
              <a:t>derogare</a:t>
            </a:r>
            <a:r>
              <a:rPr lang="en-US" sz="1000" dirty="0">
                <a:solidFill>
                  <a:schemeClr val="tx1"/>
                </a:solidFill>
                <a:latin typeface="Arial" panose="020B0604020202020204" pitchFamily="34" charset="0"/>
                <a:cs typeface="Arial" panose="020B0604020202020204" pitchFamily="34" charset="0"/>
              </a:rPr>
              <a:t> de la </a:t>
            </a:r>
            <a:r>
              <a:rPr lang="en-US" sz="1000" dirty="0" err="1">
                <a:solidFill>
                  <a:schemeClr val="tx1"/>
                </a:solidFill>
                <a:latin typeface="Arial" panose="020B0604020202020204" pitchFamily="34" charset="0"/>
                <a:cs typeface="Arial" panose="020B0604020202020204" pitchFamily="34" charset="0"/>
              </a:rPr>
              <a:t>prevederile</a:t>
            </a:r>
            <a:r>
              <a:rPr lang="en-US" sz="1000" dirty="0">
                <a:solidFill>
                  <a:schemeClr val="tx1"/>
                </a:solidFill>
                <a:latin typeface="Arial" panose="020B0604020202020204" pitchFamily="34" charset="0"/>
                <a:cs typeface="Arial" panose="020B0604020202020204" pitchFamily="34" charset="0"/>
              </a:rPr>
              <a:t> art. 158 </a:t>
            </a:r>
            <a:r>
              <a:rPr lang="en-US" sz="1000" dirty="0" err="1">
                <a:solidFill>
                  <a:schemeClr val="tx1"/>
                </a:solidFill>
                <a:latin typeface="Arial" panose="020B0604020202020204" pitchFamily="34" charset="0"/>
                <a:cs typeface="Arial" panose="020B0604020202020204" pitchFamily="34" charset="0"/>
              </a:rPr>
              <a:t>alin</a:t>
            </a:r>
            <a:r>
              <a:rPr lang="en-US" sz="1000" dirty="0">
                <a:solidFill>
                  <a:schemeClr val="tx1"/>
                </a:solidFill>
                <a:latin typeface="Arial" panose="020B0604020202020204" pitchFamily="34" charset="0"/>
                <a:cs typeface="Arial" panose="020B0604020202020204" pitchFamily="34" charset="0"/>
              </a:rPr>
              <a:t>. (1) din </a:t>
            </a:r>
            <a:r>
              <a:rPr lang="en-US" sz="1000" dirty="0" err="1">
                <a:solidFill>
                  <a:schemeClr val="tx1"/>
                </a:solidFill>
                <a:latin typeface="Arial" panose="020B0604020202020204" pitchFamily="34" charset="0"/>
                <a:cs typeface="Arial" panose="020B0604020202020204" pitchFamily="34" charset="0"/>
              </a:rPr>
              <a:t>Legea</a:t>
            </a:r>
            <a:r>
              <a:rPr lang="en-US" sz="1000" dirty="0">
                <a:solidFill>
                  <a:schemeClr val="tx1"/>
                </a:solidFill>
                <a:latin typeface="Arial" panose="020B0604020202020204" pitchFamily="34" charset="0"/>
                <a:cs typeface="Arial" panose="020B0604020202020204" pitchFamily="34" charset="0"/>
              </a:rPr>
              <a:t> nr. 207/2015 , cu </a:t>
            </a:r>
            <a:r>
              <a:rPr lang="en-US" sz="1000" dirty="0" err="1">
                <a:solidFill>
                  <a:schemeClr val="tx1"/>
                </a:solidFill>
                <a:latin typeface="Arial" panose="020B0604020202020204" pitchFamily="34" charset="0"/>
                <a:cs typeface="Arial" panose="020B0604020202020204" pitchFamily="34" charset="0"/>
              </a:rPr>
              <a:t>modificările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completările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ulterioare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certificatul</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atestare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poate</a:t>
            </a:r>
            <a:r>
              <a:rPr lang="en-US" sz="1000" dirty="0">
                <a:solidFill>
                  <a:schemeClr val="tx1"/>
                </a:solidFill>
                <a:latin typeface="Arial" panose="020B0604020202020204" pitchFamily="34" charset="0"/>
                <a:cs typeface="Arial" panose="020B0604020202020204" pitchFamily="34" charset="0"/>
              </a:rPr>
              <a:t> fi </a:t>
            </a:r>
            <a:r>
              <a:rPr lang="en-US" sz="1000" dirty="0" err="1">
                <a:solidFill>
                  <a:schemeClr val="tx1"/>
                </a:solidFill>
                <a:latin typeface="Arial" panose="020B0604020202020204" pitchFamily="34" charset="0"/>
                <a:cs typeface="Arial" panose="020B0604020202020204" pitchFamily="34" charset="0"/>
              </a:rPr>
              <a:t>solicitat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de cedent sau, </a:t>
            </a:r>
            <a:r>
              <a:rPr lang="en-US" sz="1000" dirty="0" err="1">
                <a:solidFill>
                  <a:schemeClr val="tx1"/>
                </a:solidFill>
                <a:latin typeface="Arial" panose="020B0604020202020204" pitchFamily="34" charset="0"/>
                <a:cs typeface="Arial" panose="020B0604020202020204" pitchFamily="34" charset="0"/>
              </a:rPr>
              <a:t>după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caz</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cesionar</a:t>
            </a:r>
            <a:r>
              <a:rPr lang="en-US" sz="1000" dirty="0">
                <a:solidFill>
                  <a:schemeClr val="tx1"/>
                </a:solidFill>
                <a:latin typeface="Arial" panose="020B0604020202020204" pitchFamily="34" charset="0"/>
                <a:cs typeface="Arial" panose="020B0604020202020204" pitchFamily="34" charset="0"/>
              </a:rPr>
              <a:t>.(3) </a:t>
            </a:r>
            <a:r>
              <a:rPr lang="en-US" sz="1000" dirty="0" err="1">
                <a:solidFill>
                  <a:schemeClr val="tx1"/>
                </a:solidFill>
                <a:latin typeface="Arial" panose="020B0604020202020204" pitchFamily="34" charset="0"/>
                <a:cs typeface="Arial" panose="020B0604020202020204" pitchFamily="34" charset="0"/>
              </a:rPr>
              <a:t>Condițiile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prevăzute</a:t>
            </a:r>
            <a:r>
              <a:rPr lang="en-US" sz="1000" dirty="0">
                <a:solidFill>
                  <a:schemeClr val="tx1"/>
                </a:solidFill>
                <a:latin typeface="Arial" panose="020B0604020202020204" pitchFamily="34" charset="0"/>
                <a:cs typeface="Arial" panose="020B0604020202020204" pitchFamily="34" charset="0"/>
              </a:rPr>
              <a:t> la </a:t>
            </a:r>
            <a:r>
              <a:rPr lang="en-US" sz="1000" dirty="0" err="1">
                <a:solidFill>
                  <a:schemeClr val="tx1"/>
                </a:solidFill>
                <a:latin typeface="Arial" panose="020B0604020202020204" pitchFamily="34" charset="0"/>
                <a:cs typeface="Arial" panose="020B0604020202020204" pitchFamily="34" charset="0"/>
              </a:rPr>
              <a:t>alin</a:t>
            </a:r>
            <a:r>
              <a:rPr lang="en-US" sz="1000" dirty="0">
                <a:solidFill>
                  <a:schemeClr val="tx1"/>
                </a:solidFill>
                <a:latin typeface="Arial" panose="020B0604020202020204" pitchFamily="34" charset="0"/>
                <a:cs typeface="Arial" panose="020B0604020202020204" pitchFamily="34" charset="0"/>
              </a:rPr>
              <a:t>. (1) se </a:t>
            </a:r>
            <a:r>
              <a:rPr lang="en-US" sz="1000" dirty="0" err="1">
                <a:solidFill>
                  <a:schemeClr val="tx1"/>
                </a:solidFill>
                <a:latin typeface="Arial" panose="020B0604020202020204" pitchFamily="34" charset="0"/>
                <a:cs typeface="Arial" panose="020B0604020202020204" pitchFamily="34" charset="0"/>
              </a:rPr>
              <a:t>verifică</a:t>
            </a:r>
            <a:r>
              <a:rPr lang="en-US" sz="1000" dirty="0">
                <a:solidFill>
                  <a:schemeClr val="tx1"/>
                </a:solidFill>
                <a:latin typeface="Arial" panose="020B0604020202020204" pitchFamily="34" charset="0"/>
                <a:cs typeface="Arial" panose="020B0604020202020204" pitchFamily="34" charset="0"/>
              </a:rPr>
              <a:t> la </a:t>
            </a:r>
            <a:r>
              <a:rPr lang="en-US" sz="1000" dirty="0" err="1">
                <a:solidFill>
                  <a:schemeClr val="tx1"/>
                </a:solidFill>
                <a:latin typeface="Arial" panose="020B0604020202020204" pitchFamily="34" charset="0"/>
                <a:cs typeface="Arial" panose="020B0604020202020204" pitchFamily="34" charset="0"/>
              </a:rPr>
              <a:t>înregistrarea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registrul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comerțului</a:t>
            </a:r>
            <a:r>
              <a:rPr lang="en-US" sz="1000" dirty="0">
                <a:solidFill>
                  <a:schemeClr val="tx1"/>
                </a:solidFill>
                <a:latin typeface="Arial" panose="020B0604020202020204" pitchFamily="34" charset="0"/>
                <a:cs typeface="Arial" panose="020B0604020202020204" pitchFamily="34" charset="0"/>
              </a:rPr>
              <a:t> a </a:t>
            </a:r>
            <a:r>
              <a:rPr lang="en-US" sz="1000" dirty="0" err="1">
                <a:solidFill>
                  <a:schemeClr val="tx1"/>
                </a:solidFill>
                <a:latin typeface="Arial" panose="020B0604020202020204" pitchFamily="34" charset="0"/>
                <a:cs typeface="Arial" panose="020B0604020202020204" pitchFamily="34" charset="0"/>
              </a:rPr>
              <a:t>cesiunii</a:t>
            </a:r>
            <a:r>
              <a:rPr lang="en-US" sz="1000" dirty="0">
                <a:solidFill>
                  <a:schemeClr val="tx1"/>
                </a:solidFill>
                <a:latin typeface="Arial" panose="020B0604020202020204" pitchFamily="34" charset="0"/>
                <a:cs typeface="Arial" panose="020B0604020202020204" pitchFamily="34" charset="0"/>
              </a:rPr>
              <a:t> care conduce la </a:t>
            </a:r>
            <a:r>
              <a:rPr lang="en-US" sz="1000" dirty="0" err="1">
                <a:solidFill>
                  <a:schemeClr val="tx1"/>
                </a:solidFill>
                <a:latin typeface="Arial" panose="020B0604020202020204" pitchFamily="34" charset="0"/>
                <a:cs typeface="Arial" panose="020B0604020202020204" pitchFamily="34" charset="0"/>
              </a:rPr>
              <a:t>întrunirea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acestui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procent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Pentru</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verificarea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condiției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prevăzute</a:t>
            </a:r>
            <a:r>
              <a:rPr lang="en-US" sz="1000" dirty="0">
                <a:solidFill>
                  <a:schemeClr val="tx1"/>
                </a:solidFill>
                <a:latin typeface="Arial" panose="020B0604020202020204" pitchFamily="34" charset="0"/>
                <a:cs typeface="Arial" panose="020B0604020202020204" pitchFamily="34" charset="0"/>
              </a:rPr>
              <a:t> la </a:t>
            </a:r>
            <a:r>
              <a:rPr lang="en-US" sz="1000" dirty="0" err="1">
                <a:solidFill>
                  <a:schemeClr val="tx1"/>
                </a:solidFill>
                <a:latin typeface="Arial" panose="020B0604020202020204" pitchFamily="34" charset="0"/>
                <a:cs typeface="Arial" panose="020B0604020202020204" pitchFamily="34" charset="0"/>
              </a:rPr>
              <a:t>alin</a:t>
            </a:r>
            <a:r>
              <a:rPr lang="en-US" sz="1000" dirty="0">
                <a:solidFill>
                  <a:schemeClr val="tx1"/>
                </a:solidFill>
                <a:latin typeface="Arial" panose="020B0604020202020204" pitchFamily="34" charset="0"/>
                <a:cs typeface="Arial" panose="020B0604020202020204" pitchFamily="34" charset="0"/>
              </a:rPr>
              <a:t>. (1) lit. c) , </a:t>
            </a:r>
            <a:r>
              <a:rPr lang="en-US" sz="1000" dirty="0" err="1">
                <a:solidFill>
                  <a:schemeClr val="tx1"/>
                </a:solidFill>
                <a:latin typeface="Arial" panose="020B0604020202020204" pitchFamily="34" charset="0"/>
                <a:cs typeface="Arial" panose="020B0604020202020204" pitchFamily="34" charset="0"/>
              </a:rPr>
              <a:t>Oficiul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Național</a:t>
            </a:r>
            <a:r>
              <a:rPr lang="en-US" sz="1000" dirty="0">
                <a:solidFill>
                  <a:schemeClr val="tx1"/>
                </a:solidFill>
                <a:latin typeface="Arial" panose="020B0604020202020204" pitchFamily="34" charset="0"/>
                <a:cs typeface="Arial" panose="020B0604020202020204" pitchFamily="34" charset="0"/>
              </a:rPr>
              <a:t> al </a:t>
            </a:r>
            <a:r>
              <a:rPr lang="en-US" sz="1000" dirty="0" err="1">
                <a:solidFill>
                  <a:schemeClr val="tx1"/>
                </a:solidFill>
                <a:latin typeface="Arial" panose="020B0604020202020204" pitchFamily="34" charset="0"/>
                <a:cs typeface="Arial" panose="020B0604020202020204" pitchFamily="34" charset="0"/>
              </a:rPr>
              <a:t>Registrului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Comerțului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solicită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certificatul</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atestare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fiscală</a:t>
            </a:r>
            <a:r>
              <a:rPr lang="en-US" sz="1000" dirty="0">
                <a:solidFill>
                  <a:schemeClr val="tx1"/>
                </a:solidFill>
                <a:latin typeface="Arial" panose="020B0604020202020204" pitchFamily="34" charset="0"/>
                <a:cs typeface="Arial" panose="020B0604020202020204" pitchFamily="34" charset="0"/>
              </a:rPr>
              <a:t> de la </a:t>
            </a:r>
            <a:r>
              <a:rPr lang="en-US" sz="1000" dirty="0" err="1">
                <a:solidFill>
                  <a:schemeClr val="tx1"/>
                </a:solidFill>
                <a:latin typeface="Arial" panose="020B0604020202020204" pitchFamily="34" charset="0"/>
                <a:cs typeface="Arial" panose="020B0604020202020204" pitchFamily="34" charset="0"/>
              </a:rPr>
              <a:t>Agenția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Națională</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Administrare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condițiile</a:t>
            </a:r>
            <a:r>
              <a:rPr lang="en-US" sz="1000" dirty="0">
                <a:solidFill>
                  <a:schemeClr val="tx1"/>
                </a:solidFill>
                <a:latin typeface="Arial" panose="020B0604020202020204" pitchFamily="34" charset="0"/>
                <a:cs typeface="Arial" panose="020B0604020202020204" pitchFamily="34" charset="0"/>
              </a:rPr>
              <a:t> art. 70^1 din </a:t>
            </a:r>
            <a:r>
              <a:rPr lang="en-US" sz="1000" dirty="0" err="1">
                <a:solidFill>
                  <a:schemeClr val="tx1"/>
                </a:solidFill>
                <a:latin typeface="Arial" panose="020B0604020202020204" pitchFamily="34" charset="0"/>
                <a:cs typeface="Arial" panose="020B0604020202020204" pitchFamily="34" charset="0"/>
              </a:rPr>
              <a:t>Legea</a:t>
            </a:r>
            <a:r>
              <a:rPr lang="en-US" sz="1000" dirty="0">
                <a:solidFill>
                  <a:schemeClr val="tx1"/>
                </a:solidFill>
                <a:latin typeface="Arial" panose="020B0604020202020204" pitchFamily="34" charset="0"/>
                <a:cs typeface="Arial" panose="020B0604020202020204" pitchFamily="34" charset="0"/>
              </a:rPr>
              <a:t> nr. 207/2015 , cu </a:t>
            </a:r>
            <a:r>
              <a:rPr lang="en-US" sz="1000" dirty="0" err="1">
                <a:solidFill>
                  <a:schemeClr val="tx1"/>
                </a:solidFill>
                <a:latin typeface="Arial" panose="020B0604020202020204" pitchFamily="34" charset="0"/>
                <a:cs typeface="Arial" panose="020B0604020202020204" pitchFamily="34" charset="0"/>
              </a:rPr>
              <a:t>modificările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completările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ulterioare</a:t>
            </a:r>
            <a:r>
              <a:rPr lang="en-US" sz="1000" dirty="0">
                <a:solidFill>
                  <a:schemeClr val="tx1"/>
                </a:solidFill>
                <a:latin typeface="Arial" panose="020B0604020202020204" pitchFamily="34" charset="0"/>
                <a:cs typeface="Arial" panose="020B0604020202020204" pitchFamily="34" charset="0"/>
              </a:rPr>
              <a:t>.(4) </a:t>
            </a:r>
            <a:r>
              <a:rPr lang="en-US" sz="1000" dirty="0" err="1">
                <a:solidFill>
                  <a:schemeClr val="tx1"/>
                </a:solidFill>
                <a:latin typeface="Arial" panose="020B0604020202020204" pitchFamily="34" charset="0"/>
                <a:cs typeface="Arial" panose="020B0604020202020204" pitchFamily="34" charset="0"/>
              </a:rPr>
              <a:t>Garanțiile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constituite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potrivit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alin</a:t>
            </a:r>
            <a:r>
              <a:rPr lang="en-US" sz="1000" dirty="0">
                <a:solidFill>
                  <a:schemeClr val="tx1"/>
                </a:solidFill>
                <a:latin typeface="Arial" panose="020B0604020202020204" pitchFamily="34" charset="0"/>
                <a:cs typeface="Arial" panose="020B0604020202020204" pitchFamily="34" charset="0"/>
              </a:rPr>
              <a:t>. (1) se </a:t>
            </a:r>
            <a:r>
              <a:rPr lang="en-US" sz="1000" dirty="0" err="1">
                <a:solidFill>
                  <a:schemeClr val="tx1"/>
                </a:solidFill>
                <a:latin typeface="Arial" panose="020B0604020202020204" pitchFamily="34" charset="0"/>
                <a:cs typeface="Arial" panose="020B0604020202020204" pitchFamily="34" charset="0"/>
              </a:rPr>
              <a:t>eliberează</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organul</a:t>
            </a:r>
            <a:r>
              <a:rPr lang="en-US" sz="1000" dirty="0">
                <a:solidFill>
                  <a:schemeClr val="tx1"/>
                </a:solidFill>
                <a:latin typeface="Arial" panose="020B0604020202020204" pitchFamily="34" charset="0"/>
                <a:cs typeface="Arial" panose="020B0604020202020204" pitchFamily="34" charset="0"/>
              </a:rPr>
              <a:t> fiscal central la data </a:t>
            </a:r>
            <a:r>
              <a:rPr lang="en-US" sz="1000" dirty="0" err="1">
                <a:solidFill>
                  <a:schemeClr val="tx1"/>
                </a:solidFill>
                <a:latin typeface="Arial" panose="020B0604020202020204" pitchFamily="34" charset="0"/>
                <a:cs typeface="Arial" panose="020B0604020202020204" pitchFamily="34" charset="0"/>
              </a:rPr>
              <a:t>stingerii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obligațiilor</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plată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înscrise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certificatul</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atestare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eliberat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potrivit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alin</a:t>
            </a:r>
            <a:r>
              <a:rPr lang="en-US" sz="1000" dirty="0">
                <a:solidFill>
                  <a:schemeClr val="tx1"/>
                </a:solidFill>
                <a:latin typeface="Arial" panose="020B0604020202020204" pitchFamily="34" charset="0"/>
                <a:cs typeface="Arial" panose="020B0604020202020204" pitchFamily="34" charset="0"/>
              </a:rPr>
              <a:t>. (1) .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cazul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care </a:t>
            </a:r>
            <a:r>
              <a:rPr lang="en-US" sz="1000" dirty="0" err="1">
                <a:solidFill>
                  <a:schemeClr val="tx1"/>
                </a:solidFill>
                <a:latin typeface="Arial" panose="020B0604020202020204" pitchFamily="34" charset="0"/>
                <a:cs typeface="Arial" panose="020B0604020202020204" pitchFamily="34" charset="0"/>
              </a:rPr>
              <a:t>obligațiile</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plată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înscrise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certificatul</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atestare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eliberat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potrivit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alin</a:t>
            </a:r>
            <a:r>
              <a:rPr lang="en-US" sz="1000" dirty="0">
                <a:solidFill>
                  <a:schemeClr val="tx1"/>
                </a:solidFill>
                <a:latin typeface="Arial" panose="020B0604020202020204" pitchFamily="34" charset="0"/>
                <a:cs typeface="Arial" panose="020B0604020202020204" pitchFamily="34" charset="0"/>
              </a:rPr>
              <a:t>. (1) nu se sting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termen de 60 de </a:t>
            </a:r>
            <a:r>
              <a:rPr lang="en-US" sz="1000" dirty="0" err="1">
                <a:solidFill>
                  <a:schemeClr val="tx1"/>
                </a:solidFill>
                <a:latin typeface="Arial" panose="020B0604020202020204" pitchFamily="34" charset="0"/>
                <a:cs typeface="Arial" panose="020B0604020202020204" pitchFamily="34" charset="0"/>
              </a:rPr>
              <a:t>zile</a:t>
            </a:r>
            <a:r>
              <a:rPr lang="en-US" sz="1000" dirty="0">
                <a:solidFill>
                  <a:schemeClr val="tx1"/>
                </a:solidFill>
                <a:latin typeface="Arial" panose="020B0604020202020204" pitchFamily="34" charset="0"/>
                <a:cs typeface="Arial" panose="020B0604020202020204" pitchFamily="34" charset="0"/>
              </a:rPr>
              <a:t> de la data </a:t>
            </a:r>
            <a:r>
              <a:rPr lang="en-US" sz="1000" dirty="0" err="1">
                <a:solidFill>
                  <a:schemeClr val="tx1"/>
                </a:solidFill>
                <a:latin typeface="Arial" panose="020B0604020202020204" pitchFamily="34" charset="0"/>
                <a:cs typeface="Arial" panose="020B0604020202020204" pitchFamily="34" charset="0"/>
              </a:rPr>
              <a:t>înregistrării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cesiunii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registrul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comerțului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garanțiile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constituite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potrivit</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alin</a:t>
            </a:r>
            <a:r>
              <a:rPr lang="en-US" sz="1000" dirty="0">
                <a:solidFill>
                  <a:schemeClr val="tx1"/>
                </a:solidFill>
                <a:latin typeface="Arial" panose="020B0604020202020204" pitchFamily="34" charset="0"/>
                <a:cs typeface="Arial" panose="020B0604020202020204" pitchFamily="34" charset="0"/>
              </a:rPr>
              <a:t>. (1) se </a:t>
            </a:r>
            <a:r>
              <a:rPr lang="en-US" sz="1000" dirty="0" err="1">
                <a:solidFill>
                  <a:schemeClr val="tx1"/>
                </a:solidFill>
                <a:latin typeface="Arial" panose="020B0604020202020204" pitchFamily="34" charset="0"/>
                <a:cs typeface="Arial" panose="020B0604020202020204" pitchFamily="34" charset="0"/>
              </a:rPr>
              <a:t>execută</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către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organul</a:t>
            </a:r>
            <a:r>
              <a:rPr lang="en-US" sz="1000" dirty="0">
                <a:solidFill>
                  <a:schemeClr val="tx1"/>
                </a:solidFill>
                <a:latin typeface="Arial" panose="020B0604020202020204" pitchFamily="34" charset="0"/>
                <a:cs typeface="Arial" panose="020B0604020202020204" pitchFamily="34" charset="0"/>
              </a:rPr>
              <a:t> fiscal central.(5) </a:t>
            </a:r>
            <a:r>
              <a:rPr lang="en-US" sz="1000" dirty="0" err="1">
                <a:solidFill>
                  <a:schemeClr val="tx1"/>
                </a:solidFill>
                <a:latin typeface="Arial" panose="020B0604020202020204" pitchFamily="34" charset="0"/>
                <a:cs typeface="Arial" panose="020B0604020202020204" pitchFamily="34" charset="0"/>
              </a:rPr>
              <a:t>Procedura</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aplicare</a:t>
            </a:r>
            <a:r>
              <a:rPr lang="en-US" sz="1000" dirty="0">
                <a:solidFill>
                  <a:schemeClr val="tx1"/>
                </a:solidFill>
                <a:latin typeface="Arial" panose="020B0604020202020204" pitchFamily="34" charset="0"/>
                <a:cs typeface="Arial" panose="020B0604020202020204" pitchFamily="34" charset="0"/>
              </a:rPr>
              <a:t> a </a:t>
            </a:r>
            <a:r>
              <a:rPr lang="en-US" sz="1000" dirty="0" err="1">
                <a:solidFill>
                  <a:schemeClr val="tx1"/>
                </a:solidFill>
                <a:latin typeface="Arial" panose="020B0604020202020204" pitchFamily="34" charset="0"/>
                <a:cs typeface="Arial" panose="020B0604020202020204" pitchFamily="34" charset="0"/>
              </a:rPr>
              <a:t>prezentului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articol</a:t>
            </a:r>
            <a:r>
              <a:rPr lang="en-US" sz="1000" dirty="0">
                <a:solidFill>
                  <a:schemeClr val="tx1"/>
                </a:solidFill>
                <a:latin typeface="Arial" panose="020B0604020202020204" pitchFamily="34" charset="0"/>
                <a:cs typeface="Arial" panose="020B0604020202020204" pitchFamily="34" charset="0"/>
              </a:rPr>
              <a:t>, precum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modalitatea</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colaborare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între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Agenția</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Națională</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Administrare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Oficiul</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Național</a:t>
            </a:r>
            <a:r>
              <a:rPr lang="en-US" sz="1000" dirty="0">
                <a:solidFill>
                  <a:schemeClr val="tx1"/>
                </a:solidFill>
                <a:latin typeface="Arial" panose="020B0604020202020204" pitchFamily="34" charset="0"/>
                <a:cs typeface="Arial" panose="020B0604020202020204" pitchFamily="34" charset="0"/>
              </a:rPr>
              <a:t> al </a:t>
            </a:r>
            <a:r>
              <a:rPr lang="en-US" sz="1000" dirty="0" err="1">
                <a:solidFill>
                  <a:schemeClr val="tx1"/>
                </a:solidFill>
                <a:latin typeface="Arial" panose="020B0604020202020204" pitchFamily="34" charset="0"/>
                <a:cs typeface="Arial" panose="020B0604020202020204" pitchFamily="34" charset="0"/>
              </a:rPr>
              <a:t>Registrului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Comerțului</a:t>
            </a:r>
            <a:r>
              <a:rPr lang="en-US" sz="1000" dirty="0">
                <a:solidFill>
                  <a:schemeClr val="tx1"/>
                </a:solidFill>
                <a:latin typeface="Arial" panose="020B0604020202020204" pitchFamily="34" charset="0"/>
                <a:cs typeface="Arial" panose="020B0604020202020204" pitchFamily="34" charset="0"/>
              </a:rPr>
              <a:t> se </a:t>
            </a:r>
            <a:r>
              <a:rPr lang="en-US" sz="1000" dirty="0" err="1">
                <a:solidFill>
                  <a:schemeClr val="tx1"/>
                </a:solidFill>
                <a:latin typeface="Arial" panose="020B0604020202020204" pitchFamily="34" charset="0"/>
                <a:cs typeface="Arial" panose="020B0604020202020204" pitchFamily="34" charset="0"/>
              </a:rPr>
              <a:t>aprobă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prin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ordin</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comun</a:t>
            </a:r>
            <a:r>
              <a:rPr lang="en-US" sz="1000" dirty="0">
                <a:solidFill>
                  <a:schemeClr val="tx1"/>
                </a:solidFill>
                <a:latin typeface="Arial" panose="020B0604020202020204" pitchFamily="34" charset="0"/>
                <a:cs typeface="Arial" panose="020B0604020202020204" pitchFamily="34" charset="0"/>
              </a:rPr>
              <a:t> al </a:t>
            </a:r>
            <a:r>
              <a:rPr lang="en-US" sz="1000" dirty="0" err="1">
                <a:solidFill>
                  <a:schemeClr val="tx1"/>
                </a:solidFill>
                <a:latin typeface="Arial" panose="020B0604020202020204" pitchFamily="34" charset="0"/>
                <a:cs typeface="Arial" panose="020B0604020202020204" pitchFamily="34" charset="0"/>
              </a:rPr>
              <a:t>președintelui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Agenției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Naționale</a:t>
            </a:r>
            <a:r>
              <a:rPr lang="en-US" sz="1000" dirty="0">
                <a:solidFill>
                  <a:schemeClr val="tx1"/>
                </a:solidFill>
                <a:latin typeface="Arial" panose="020B0604020202020204" pitchFamily="34" charset="0"/>
                <a:cs typeface="Arial" panose="020B0604020202020204" pitchFamily="34" charset="0"/>
              </a:rPr>
              <a:t> de </a:t>
            </a:r>
            <a:r>
              <a:rPr lang="en-US" sz="1000" dirty="0" err="1">
                <a:solidFill>
                  <a:schemeClr val="tx1"/>
                </a:solidFill>
                <a:latin typeface="Arial" panose="020B0604020202020204" pitchFamily="34" charset="0"/>
                <a:cs typeface="Arial" panose="020B0604020202020204" pitchFamily="34" charset="0"/>
              </a:rPr>
              <a:t>Administrare</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Fiscală</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și</a:t>
            </a:r>
            <a:r>
              <a:rPr lang="en-US" sz="1000" dirty="0">
                <a:solidFill>
                  <a:schemeClr val="tx1"/>
                </a:solidFill>
                <a:latin typeface="Arial" panose="020B0604020202020204" pitchFamily="34" charset="0"/>
                <a:cs typeface="Arial" panose="020B0604020202020204" pitchFamily="34" charset="0"/>
              </a:rPr>
              <a:t> al </a:t>
            </a:r>
            <a:r>
              <a:rPr lang="en-US" sz="1000" dirty="0" err="1">
                <a:solidFill>
                  <a:schemeClr val="tx1"/>
                </a:solidFill>
                <a:latin typeface="Arial" panose="020B0604020202020204" pitchFamily="34" charset="0"/>
                <a:cs typeface="Arial" panose="020B0604020202020204" pitchFamily="34" charset="0"/>
              </a:rPr>
              <a:t>ministrului</a:t>
            </a:r>
            <a:r>
              <a:rPr lang="en-US" sz="1000" dirty="0">
                <a:solidFill>
                  <a:schemeClr val="tx1"/>
                </a:solidFill>
                <a:latin typeface="Arial" panose="020B0604020202020204" pitchFamily="34" charset="0"/>
                <a:cs typeface="Arial" panose="020B0604020202020204" pitchFamily="34" charset="0"/>
              </a:rPr>
              <a:t> </a:t>
            </a:r>
            <a:r>
              <a:rPr lang="en-US" sz="1000" dirty="0" err="1">
                <a:solidFill>
                  <a:schemeClr val="tx1"/>
                </a:solidFill>
                <a:latin typeface="Arial" panose="020B0604020202020204" pitchFamily="34" charset="0"/>
                <a:cs typeface="Arial" panose="020B0604020202020204" pitchFamily="34" charset="0"/>
              </a:rPr>
              <a:t>justiției</a:t>
            </a:r>
            <a:r>
              <a:rPr lang="en-US" sz="1000" dirty="0">
                <a:solidFill>
                  <a:schemeClr val="tx1"/>
                </a:solidFill>
                <a:latin typeface="Arial" panose="020B0604020202020204" pitchFamily="34" charset="0"/>
                <a:cs typeface="Arial" panose="020B0604020202020204" pitchFamily="34" charset="0"/>
              </a:rPr>
              <a:t>.”</a:t>
            </a:r>
            <a:endParaRPr lang="ro-RO" sz="1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4137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6CDEF-CDC0-7A73-0086-539F3B2671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221F8D-BAB0-2295-5C1E-8371D356E46B}"/>
              </a:ext>
            </a:extLst>
          </p:cNvPr>
          <p:cNvSpPr>
            <a:spLocks noGrp="1"/>
          </p:cNvSpPr>
          <p:nvPr>
            <p:ph type="title"/>
          </p:nvPr>
        </p:nvSpPr>
        <p:spPr>
          <a:xfrm>
            <a:off x="1" y="2"/>
            <a:ext cx="9144000" cy="1504334"/>
          </a:xfrm>
          <a:solidFill>
            <a:srgbClr val="0F3123"/>
          </a:solidFill>
        </p:spPr>
        <p:txBody>
          <a:bodyPr>
            <a:normAutofit/>
          </a:bodyPr>
          <a:lstStyle/>
          <a:p>
            <a:pPr marL="360000" indent="457200" algn="l"/>
            <a:r>
              <a:rPr lang="en-US" sz="2400" b="1" cap="none" dirty="0">
                <a:solidFill>
                  <a:schemeClr val="bg1"/>
                </a:solidFill>
                <a:latin typeface="Arial" panose="020B0604020202020204" pitchFamily="34" charset="0"/>
                <a:cs typeface="Arial" panose="020B0604020202020204" pitchFamily="34" charset="0"/>
              </a:rPr>
              <a:t>6.</a:t>
            </a:r>
            <a:r>
              <a:rPr lang="ro-RO"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Valoarea</a:t>
            </a:r>
            <a:r>
              <a:rPr lang="en-US" sz="2400" b="1" cap="none" dirty="0">
                <a:solidFill>
                  <a:schemeClr val="bg1"/>
                </a:solidFill>
                <a:latin typeface="Arial" panose="020B0604020202020204" pitchFamily="34" charset="0"/>
                <a:cs typeface="Arial" panose="020B0604020202020204" pitchFamily="34" charset="0"/>
              </a:rPr>
              <a:t> </a:t>
            </a:r>
            <a:r>
              <a:rPr lang="en-US" sz="2400" b="1" cap="none" dirty="0" err="1">
                <a:solidFill>
                  <a:schemeClr val="bg1"/>
                </a:solidFill>
                <a:latin typeface="Arial" panose="020B0604020202020204" pitchFamily="34" charset="0"/>
                <a:cs typeface="Arial" panose="020B0604020202020204" pitchFamily="34" charset="0"/>
              </a:rPr>
              <a:t>minimă</a:t>
            </a:r>
            <a:r>
              <a:rPr lang="en-US" sz="2400" b="1" cap="none" dirty="0">
                <a:solidFill>
                  <a:schemeClr val="bg1"/>
                </a:solidFill>
                <a:latin typeface="Arial" panose="020B0604020202020204" pitchFamily="34" charset="0"/>
                <a:cs typeface="Arial" panose="020B0604020202020204" pitchFamily="34" charset="0"/>
              </a:rPr>
              <a:t> a </a:t>
            </a:r>
            <a:r>
              <a:rPr lang="en-US" sz="2400" b="1" cap="none" dirty="0" err="1">
                <a:solidFill>
                  <a:schemeClr val="bg1"/>
                </a:solidFill>
                <a:latin typeface="Arial" panose="020B0604020202020204" pitchFamily="34" charset="0"/>
                <a:cs typeface="Arial" panose="020B0604020202020204" pitchFamily="34" charset="0"/>
              </a:rPr>
              <a:t>capitalului</a:t>
            </a:r>
            <a:r>
              <a:rPr lang="en-US" sz="2400" b="1" cap="none" dirty="0">
                <a:solidFill>
                  <a:schemeClr val="bg1"/>
                </a:solidFill>
                <a:latin typeface="Arial" panose="020B0604020202020204" pitchFamily="34" charset="0"/>
                <a:cs typeface="Arial" panose="020B0604020202020204" pitchFamily="34" charset="0"/>
              </a:rPr>
              <a:t> social al </a:t>
            </a:r>
            <a:r>
              <a:rPr lang="en-US" sz="2400" b="1" cap="none" dirty="0" err="1">
                <a:solidFill>
                  <a:schemeClr val="bg1"/>
                </a:solidFill>
                <a:latin typeface="Arial" panose="020B0604020202020204" pitchFamily="34" charset="0"/>
                <a:cs typeface="Arial" panose="020B0604020202020204" pitchFamily="34" charset="0"/>
              </a:rPr>
              <a:t>firmei</a:t>
            </a:r>
            <a:endParaRPr lang="ro-RO" sz="2400" cap="none" dirty="0">
              <a:solidFill>
                <a:schemeClr val="bg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5BCCD75-43C4-D558-4C93-F367219A3629}"/>
              </a:ext>
            </a:extLst>
          </p:cNvPr>
          <p:cNvSpPr>
            <a:spLocks noGrp="1"/>
          </p:cNvSpPr>
          <p:nvPr>
            <p:ph idx="1"/>
          </p:nvPr>
        </p:nvSpPr>
        <p:spPr>
          <a:xfrm>
            <a:off x="1" y="1681316"/>
            <a:ext cx="9144000" cy="5176686"/>
          </a:xfrm>
        </p:spPr>
        <p:txBody>
          <a:bodyPr>
            <a:noAutofit/>
          </a:bodyPr>
          <a:lstStyle/>
          <a:p>
            <a:pPr marL="0" indent="0">
              <a:buNone/>
            </a:pPr>
            <a:r>
              <a:rPr lang="en-US" sz="1200" dirty="0">
                <a:solidFill>
                  <a:schemeClr val="tx1"/>
                </a:solidFill>
                <a:latin typeface="Arial" panose="020B0604020202020204" pitchFamily="34" charset="0"/>
                <a:cs typeface="Arial" panose="020B0604020202020204" pitchFamily="34" charset="0"/>
              </a:rPr>
              <a:t>(1)</a:t>
            </a:r>
            <a:r>
              <a:rPr lang="ro-RO"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Valoarea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minimă</a:t>
            </a:r>
            <a:r>
              <a:rPr lang="en-US" sz="1200" dirty="0">
                <a:solidFill>
                  <a:schemeClr val="tx1"/>
                </a:solidFill>
                <a:latin typeface="Arial" panose="020B0604020202020204" pitchFamily="34" charset="0"/>
                <a:cs typeface="Arial" panose="020B0604020202020204" pitchFamily="34" charset="0"/>
              </a:rPr>
              <a:t> a </a:t>
            </a:r>
            <a:r>
              <a:rPr lang="en-US" sz="1200" dirty="0" err="1">
                <a:solidFill>
                  <a:schemeClr val="tx1"/>
                </a:solidFill>
                <a:latin typeface="Arial" panose="020B0604020202020204" pitchFamily="34" charset="0"/>
                <a:cs typeface="Arial" panose="020B0604020202020204" pitchFamily="34" charset="0"/>
              </a:rPr>
              <a:t>capitalului</a:t>
            </a:r>
            <a:r>
              <a:rPr lang="en-US" sz="1200" dirty="0">
                <a:solidFill>
                  <a:schemeClr val="tx1"/>
                </a:solidFill>
                <a:latin typeface="Arial" panose="020B0604020202020204" pitchFamily="34" charset="0"/>
                <a:cs typeface="Arial" panose="020B0604020202020204" pitchFamily="34" charset="0"/>
              </a:rPr>
              <a:t> social al SRL se </a:t>
            </a:r>
            <a:r>
              <a:rPr lang="en-US" sz="1200" dirty="0" err="1">
                <a:solidFill>
                  <a:schemeClr val="tx1"/>
                </a:solidFill>
                <a:latin typeface="Arial" panose="020B0604020202020204" pitchFamily="34" charset="0"/>
                <a:cs typeface="Arial" panose="020B0604020202020204" pitchFamily="34" charset="0"/>
              </a:rPr>
              <a:t>stabilește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funcție</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nivelul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cifrei</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afaceri</a:t>
            </a:r>
            <a:r>
              <a:rPr lang="en-US" sz="1200" dirty="0">
                <a:solidFill>
                  <a:schemeClr val="tx1"/>
                </a:solidFill>
                <a:latin typeface="Arial" panose="020B0604020202020204" pitchFamily="34" charset="0"/>
                <a:cs typeface="Arial" panose="020B0604020202020204" pitchFamily="34" charset="0"/>
              </a:rPr>
              <a:t> nete </a:t>
            </a:r>
            <a:r>
              <a:rPr lang="en-US" sz="1200" dirty="0" err="1">
                <a:solidFill>
                  <a:schemeClr val="tx1"/>
                </a:solidFill>
                <a:latin typeface="Arial" panose="020B0604020202020204" pitchFamily="34" charset="0"/>
                <a:cs typeface="Arial" panose="020B0604020202020204" pitchFamily="34" charset="0"/>
              </a:rPr>
              <a:t>raportate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prin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situațiile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financiare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anuale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aferente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exercițiului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financiar</a:t>
            </a:r>
            <a:r>
              <a:rPr lang="en-US" sz="1200" dirty="0">
                <a:solidFill>
                  <a:schemeClr val="tx1"/>
                </a:solidFill>
                <a:latin typeface="Arial" panose="020B0604020202020204" pitchFamily="34" charset="0"/>
                <a:cs typeface="Arial" panose="020B0604020202020204" pitchFamily="34" charset="0"/>
              </a:rPr>
              <a:t> precedent, </a:t>
            </a:r>
            <a:r>
              <a:rPr lang="en-US" sz="1200" dirty="0" err="1">
                <a:solidFill>
                  <a:schemeClr val="tx1"/>
                </a:solidFill>
                <a:latin typeface="Arial" panose="020B0604020202020204" pitchFamily="34" charset="0"/>
                <a:cs typeface="Arial" panose="020B0604020202020204" pitchFamily="34" charset="0"/>
              </a:rPr>
              <a:t>respectiv</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cazul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societăților</a:t>
            </a:r>
            <a:r>
              <a:rPr lang="en-US" sz="1200" dirty="0">
                <a:solidFill>
                  <a:schemeClr val="tx1"/>
                </a:solidFill>
                <a:latin typeface="Arial" panose="020B0604020202020204" pitchFamily="34" charset="0"/>
                <a:cs typeface="Arial" panose="020B0604020202020204" pitchFamily="34" charset="0"/>
              </a:rPr>
              <a:t> care au </a:t>
            </a:r>
            <a:r>
              <a:rPr lang="en-US" sz="1200" dirty="0" err="1">
                <a:solidFill>
                  <a:schemeClr val="tx1"/>
                </a:solidFill>
                <a:latin typeface="Arial" panose="020B0604020202020204" pitchFamily="34" charset="0"/>
                <a:cs typeface="Arial" panose="020B0604020202020204" pitchFamily="34" charset="0"/>
              </a:rPr>
              <a:t>înregistrat</a:t>
            </a:r>
            <a:r>
              <a:rPr lang="en-US" sz="1200" dirty="0">
                <a:solidFill>
                  <a:schemeClr val="tx1"/>
                </a:solidFill>
                <a:latin typeface="Arial" panose="020B0604020202020204" pitchFamily="34" charset="0"/>
                <a:cs typeface="Arial" panose="020B0604020202020204" pitchFamily="34" charset="0"/>
              </a:rPr>
              <a:t> o </a:t>
            </a:r>
            <a:r>
              <a:rPr lang="en-US" sz="1200" dirty="0" err="1">
                <a:solidFill>
                  <a:schemeClr val="tx1"/>
                </a:solidFill>
                <a:latin typeface="Arial" panose="020B0604020202020204" pitchFamily="34" charset="0"/>
                <a:cs typeface="Arial" panose="020B0604020202020204" pitchFamily="34" charset="0"/>
              </a:rPr>
              <a:t>cifră</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afaceri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netă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peste</a:t>
            </a:r>
            <a:r>
              <a:rPr lang="en-US" sz="1200" dirty="0">
                <a:solidFill>
                  <a:schemeClr val="tx1"/>
                </a:solidFill>
                <a:latin typeface="Arial" panose="020B0604020202020204" pitchFamily="34" charset="0"/>
                <a:cs typeface="Arial" panose="020B0604020202020204" pitchFamily="34" charset="0"/>
              </a:rPr>
              <a:t> 400.000 lei, </a:t>
            </a:r>
            <a:r>
              <a:rPr lang="en-US" sz="1200" dirty="0" err="1">
                <a:solidFill>
                  <a:schemeClr val="tx1"/>
                </a:solidFill>
                <a:latin typeface="Arial" panose="020B0604020202020204" pitchFamily="34" charset="0"/>
                <a:cs typeface="Arial" panose="020B0604020202020204" pitchFamily="34" charset="0"/>
              </a:rPr>
              <a:t>valoarea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minimă</a:t>
            </a:r>
            <a:r>
              <a:rPr lang="en-US" sz="1200" dirty="0">
                <a:solidFill>
                  <a:schemeClr val="tx1"/>
                </a:solidFill>
                <a:latin typeface="Arial" panose="020B0604020202020204" pitchFamily="34" charset="0"/>
                <a:cs typeface="Arial" panose="020B0604020202020204" pitchFamily="34" charset="0"/>
              </a:rPr>
              <a:t> a </a:t>
            </a:r>
            <a:r>
              <a:rPr lang="en-US" sz="1200" dirty="0" err="1">
                <a:solidFill>
                  <a:schemeClr val="tx1"/>
                </a:solidFill>
                <a:latin typeface="Arial" panose="020B0604020202020204" pitchFamily="34" charset="0"/>
                <a:cs typeface="Arial" panose="020B0604020202020204" pitchFamily="34" charset="0"/>
              </a:rPr>
              <a:t>capitalului</a:t>
            </a:r>
            <a:r>
              <a:rPr lang="en-US" sz="1200" dirty="0">
                <a:solidFill>
                  <a:schemeClr val="tx1"/>
                </a:solidFill>
                <a:latin typeface="Arial" panose="020B0604020202020204" pitchFamily="34" charset="0"/>
                <a:cs typeface="Arial" panose="020B0604020202020204" pitchFamily="34" charset="0"/>
              </a:rPr>
              <a:t> social </a:t>
            </a:r>
            <a:r>
              <a:rPr lang="en-US" sz="1200" dirty="0" err="1">
                <a:solidFill>
                  <a:schemeClr val="tx1"/>
                </a:solidFill>
                <a:latin typeface="Arial" panose="020B0604020202020204" pitchFamily="34" charset="0"/>
                <a:cs typeface="Arial" panose="020B0604020202020204" pitchFamily="34" charset="0"/>
              </a:rPr>
              <a:t>este</a:t>
            </a:r>
            <a:r>
              <a:rPr lang="en-US" sz="1200" dirty="0">
                <a:solidFill>
                  <a:schemeClr val="tx1"/>
                </a:solidFill>
                <a:latin typeface="Arial" panose="020B0604020202020204" pitchFamily="34" charset="0"/>
                <a:cs typeface="Arial" panose="020B0604020202020204" pitchFamily="34" charset="0"/>
              </a:rPr>
              <a:t> de 5.000 lei.</a:t>
            </a:r>
            <a:endParaRPr lang="ro-RO" sz="1200" dirty="0">
              <a:solidFill>
                <a:schemeClr val="tx1"/>
              </a:solidFill>
              <a:latin typeface="Arial" panose="020B0604020202020204" pitchFamily="34" charset="0"/>
              <a:cs typeface="Arial" panose="020B0604020202020204" pitchFamily="34" charset="0"/>
            </a:endParaRPr>
          </a:p>
          <a:p>
            <a:pPr marL="0" indent="0">
              <a:buNone/>
            </a:pPr>
            <a:r>
              <a:rPr lang="en-US" sz="1200" dirty="0">
                <a:solidFill>
                  <a:schemeClr val="tx1"/>
                </a:solidFill>
                <a:latin typeface="Arial" panose="020B0604020202020204" pitchFamily="34" charset="0"/>
                <a:cs typeface="Arial" panose="020B0604020202020204" pitchFamily="34" charset="0"/>
              </a:rPr>
              <a:t>(2)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cazul</a:t>
            </a:r>
            <a:r>
              <a:rPr lang="en-US" sz="1200" dirty="0">
                <a:solidFill>
                  <a:schemeClr val="tx1"/>
                </a:solidFill>
                <a:latin typeface="Arial" panose="020B0604020202020204" pitchFamily="34" charset="0"/>
                <a:cs typeface="Arial" panose="020B0604020202020204" pitchFamily="34" charset="0"/>
              </a:rPr>
              <a:t> SRL nou-</a:t>
            </a:r>
            <a:r>
              <a:rPr lang="en-US" sz="1200" dirty="0" err="1">
                <a:solidFill>
                  <a:schemeClr val="tx1"/>
                </a:solidFill>
                <a:latin typeface="Arial" panose="020B0604020202020204" pitchFamily="34" charset="0"/>
                <a:cs typeface="Arial" panose="020B0604020202020204" pitchFamily="34" charset="0"/>
              </a:rPr>
              <a:t>înființate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valoarea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minimă</a:t>
            </a:r>
            <a:r>
              <a:rPr lang="en-US" sz="1200" dirty="0">
                <a:solidFill>
                  <a:schemeClr val="tx1"/>
                </a:solidFill>
                <a:latin typeface="Arial" panose="020B0604020202020204" pitchFamily="34" charset="0"/>
                <a:cs typeface="Arial" panose="020B0604020202020204" pitchFamily="34" charset="0"/>
              </a:rPr>
              <a:t> a </a:t>
            </a:r>
            <a:r>
              <a:rPr lang="en-US" sz="1200" dirty="0" err="1">
                <a:solidFill>
                  <a:schemeClr val="tx1"/>
                </a:solidFill>
                <a:latin typeface="Arial" panose="020B0604020202020204" pitchFamily="34" charset="0"/>
                <a:cs typeface="Arial" panose="020B0604020202020204" pitchFamily="34" charset="0"/>
              </a:rPr>
              <a:t>capitalului</a:t>
            </a:r>
            <a:r>
              <a:rPr lang="en-US" sz="1200" dirty="0">
                <a:solidFill>
                  <a:schemeClr val="tx1"/>
                </a:solidFill>
                <a:latin typeface="Arial" panose="020B0604020202020204" pitchFamily="34" charset="0"/>
                <a:cs typeface="Arial" panose="020B0604020202020204" pitchFamily="34" charset="0"/>
              </a:rPr>
              <a:t> social </a:t>
            </a:r>
            <a:r>
              <a:rPr lang="en-US" sz="1200" dirty="0" err="1">
                <a:solidFill>
                  <a:schemeClr val="tx1"/>
                </a:solidFill>
                <a:latin typeface="Arial" panose="020B0604020202020204" pitchFamily="34" charset="0"/>
                <a:cs typeface="Arial" panose="020B0604020202020204" pitchFamily="34" charset="0"/>
              </a:rPr>
              <a:t>este</a:t>
            </a:r>
            <a:r>
              <a:rPr lang="en-US" sz="1200" dirty="0">
                <a:solidFill>
                  <a:schemeClr val="tx1"/>
                </a:solidFill>
                <a:latin typeface="Arial" panose="020B0604020202020204" pitchFamily="34" charset="0"/>
                <a:cs typeface="Arial" panose="020B0604020202020204" pitchFamily="34" charset="0"/>
              </a:rPr>
              <a:t> de 500 lei.</a:t>
            </a:r>
            <a:endParaRPr lang="ro-RO" sz="1200" dirty="0">
              <a:solidFill>
                <a:schemeClr val="tx1"/>
              </a:solidFill>
              <a:latin typeface="Arial" panose="020B0604020202020204" pitchFamily="34" charset="0"/>
              <a:cs typeface="Arial" panose="020B0604020202020204" pitchFamily="34" charset="0"/>
            </a:endParaRPr>
          </a:p>
          <a:p>
            <a:pPr marL="0" indent="0">
              <a:buNone/>
            </a:pPr>
            <a:r>
              <a:rPr lang="en-US" sz="1200" dirty="0">
                <a:solidFill>
                  <a:schemeClr val="tx1"/>
                </a:solidFill>
                <a:latin typeface="Arial" panose="020B0604020202020204" pitchFamily="34" charset="0"/>
                <a:cs typeface="Arial" panose="020B0604020202020204" pitchFamily="34" charset="0"/>
              </a:rPr>
              <a:t>(3) </a:t>
            </a:r>
            <a:r>
              <a:rPr lang="en-US" sz="1200" dirty="0" err="1">
                <a:solidFill>
                  <a:schemeClr val="tx1"/>
                </a:solidFill>
                <a:latin typeface="Arial" panose="020B0604020202020204" pitchFamily="34" charset="0"/>
                <a:cs typeface="Arial" panose="020B0604020202020204" pitchFamily="34" charset="0"/>
              </a:rPr>
              <a:t>Valoarea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minimă</a:t>
            </a:r>
            <a:r>
              <a:rPr lang="en-US" sz="1200" dirty="0">
                <a:solidFill>
                  <a:schemeClr val="tx1"/>
                </a:solidFill>
                <a:latin typeface="Arial" panose="020B0604020202020204" pitchFamily="34" charset="0"/>
                <a:cs typeface="Arial" panose="020B0604020202020204" pitchFamily="34" charset="0"/>
              </a:rPr>
              <a:t> a </a:t>
            </a:r>
            <a:r>
              <a:rPr lang="en-US" sz="1200" dirty="0" err="1">
                <a:solidFill>
                  <a:schemeClr val="tx1"/>
                </a:solidFill>
                <a:latin typeface="Arial" panose="020B0604020202020204" pitchFamily="34" charset="0"/>
                <a:cs typeface="Arial" panose="020B0604020202020204" pitchFamily="34" charset="0"/>
              </a:rPr>
              <a:t>capitalului</a:t>
            </a:r>
            <a:r>
              <a:rPr lang="en-US" sz="1200" dirty="0">
                <a:solidFill>
                  <a:schemeClr val="tx1"/>
                </a:solidFill>
                <a:latin typeface="Arial" panose="020B0604020202020204" pitchFamily="34" charset="0"/>
                <a:cs typeface="Arial" panose="020B0604020202020204" pitchFamily="34" charset="0"/>
              </a:rPr>
              <a:t> social se </a:t>
            </a:r>
            <a:r>
              <a:rPr lang="en-US" sz="1200" dirty="0" err="1">
                <a:solidFill>
                  <a:schemeClr val="tx1"/>
                </a:solidFill>
                <a:latin typeface="Arial" panose="020B0604020202020204" pitchFamily="34" charset="0"/>
                <a:cs typeface="Arial" panose="020B0604020202020204" pitchFamily="34" charset="0"/>
              </a:rPr>
              <a:t>majorează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până</a:t>
            </a:r>
            <a:r>
              <a:rPr lang="en-US" sz="1200" dirty="0">
                <a:solidFill>
                  <a:schemeClr val="tx1"/>
                </a:solidFill>
                <a:latin typeface="Arial" panose="020B0604020202020204" pitchFamily="34" charset="0"/>
                <a:cs typeface="Arial" panose="020B0604020202020204" pitchFamily="34" charset="0"/>
              </a:rPr>
              <a:t> la </a:t>
            </a:r>
            <a:r>
              <a:rPr lang="en-US" sz="1200" dirty="0" err="1">
                <a:solidFill>
                  <a:schemeClr val="tx1"/>
                </a:solidFill>
                <a:latin typeface="Arial" panose="020B0604020202020204" pitchFamily="34" charset="0"/>
                <a:cs typeface="Arial" panose="020B0604020202020204" pitchFamily="34" charset="0"/>
              </a:rPr>
              <a:t>finalul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exercițiului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financiar</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următor</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celui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care se </a:t>
            </a:r>
            <a:r>
              <a:rPr lang="en-US" sz="1200" dirty="0" err="1">
                <a:solidFill>
                  <a:schemeClr val="tx1"/>
                </a:solidFill>
                <a:latin typeface="Arial" panose="020B0604020202020204" pitchFamily="34" charset="0"/>
                <a:cs typeface="Arial" panose="020B0604020202020204" pitchFamily="34" charset="0"/>
              </a:rPr>
              <a:t>constată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creșterea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cifrei</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afaceri</a:t>
            </a:r>
            <a:r>
              <a:rPr lang="en-US" sz="1200" dirty="0">
                <a:solidFill>
                  <a:schemeClr val="tx1"/>
                </a:solidFill>
                <a:latin typeface="Arial" panose="020B0604020202020204" pitchFamily="34" charset="0"/>
                <a:cs typeface="Arial" panose="020B0604020202020204" pitchFamily="34" charset="0"/>
              </a:rPr>
              <a:t> nete </a:t>
            </a:r>
            <a:r>
              <a:rPr lang="en-US" sz="1200" dirty="0" err="1">
                <a:solidFill>
                  <a:schemeClr val="tx1"/>
                </a:solidFill>
                <a:latin typeface="Arial" panose="020B0604020202020204" pitchFamily="34" charset="0"/>
                <a:cs typeface="Arial" panose="020B0604020202020204" pitchFamily="34" charset="0"/>
              </a:rPr>
              <a:t>raportate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prin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situațiile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financiare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anuale</a:t>
            </a:r>
            <a:r>
              <a:rPr lang="en-US" sz="1200" dirty="0">
                <a:solidFill>
                  <a:schemeClr val="tx1"/>
                </a:solidFill>
                <a:latin typeface="Arial" panose="020B0604020202020204" pitchFamily="34" charset="0"/>
                <a:cs typeface="Arial" panose="020B0604020202020204" pitchFamily="34" charset="0"/>
              </a:rPr>
              <a:t> ale </a:t>
            </a:r>
            <a:r>
              <a:rPr lang="en-US" sz="1200" dirty="0" err="1">
                <a:solidFill>
                  <a:schemeClr val="tx1"/>
                </a:solidFill>
                <a:latin typeface="Arial" panose="020B0604020202020204" pitchFamily="34" charset="0"/>
                <a:cs typeface="Arial" panose="020B0604020202020204" pitchFamily="34" charset="0"/>
              </a:rPr>
              <a:t>exercițiului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financiar</a:t>
            </a:r>
            <a:r>
              <a:rPr lang="en-US" sz="1200" dirty="0">
                <a:solidFill>
                  <a:schemeClr val="tx1"/>
                </a:solidFill>
                <a:latin typeface="Arial" panose="020B0604020202020204" pitchFamily="34" charset="0"/>
                <a:cs typeface="Arial" panose="020B0604020202020204" pitchFamily="34" charset="0"/>
              </a:rPr>
              <a:t> precedent.</a:t>
            </a:r>
            <a:endParaRPr lang="ro-RO" sz="1200" dirty="0">
              <a:solidFill>
                <a:schemeClr val="tx1"/>
              </a:solidFill>
              <a:latin typeface="Arial" panose="020B0604020202020204" pitchFamily="34" charset="0"/>
              <a:cs typeface="Arial" panose="020B0604020202020204" pitchFamily="34" charset="0"/>
            </a:endParaRPr>
          </a:p>
          <a:p>
            <a:pPr marL="0" indent="0">
              <a:buNone/>
            </a:pPr>
            <a:r>
              <a:rPr lang="en-US" sz="1200" dirty="0">
                <a:solidFill>
                  <a:schemeClr val="tx1"/>
                </a:solidFill>
                <a:latin typeface="Arial" panose="020B0604020202020204" pitchFamily="34" charset="0"/>
                <a:cs typeface="Arial" panose="020B0604020202020204" pitchFamily="34" charset="0"/>
              </a:rPr>
              <a:t>(4) </a:t>
            </a:r>
            <a:r>
              <a:rPr lang="en-US" sz="1200" dirty="0" err="1">
                <a:solidFill>
                  <a:schemeClr val="tx1"/>
                </a:solidFill>
                <a:latin typeface="Arial" panose="020B0604020202020204" pitchFamily="34" charset="0"/>
                <a:cs typeface="Arial" panose="020B0604020202020204" pitchFamily="34" charset="0"/>
              </a:rPr>
              <a:t>Valoarea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capitalului</a:t>
            </a:r>
            <a:r>
              <a:rPr lang="en-US" sz="1200" dirty="0">
                <a:solidFill>
                  <a:schemeClr val="tx1"/>
                </a:solidFill>
                <a:latin typeface="Arial" panose="020B0604020202020204" pitchFamily="34" charset="0"/>
                <a:cs typeface="Arial" panose="020B0604020202020204" pitchFamily="34" charset="0"/>
              </a:rPr>
              <a:t> social </a:t>
            </a:r>
            <a:r>
              <a:rPr lang="en-US" sz="1200" dirty="0" err="1">
                <a:solidFill>
                  <a:schemeClr val="tx1"/>
                </a:solidFill>
                <a:latin typeface="Arial" panose="020B0604020202020204" pitchFamily="34" charset="0"/>
                <a:cs typeface="Arial" panose="020B0604020202020204" pitchFamily="34" charset="0"/>
              </a:rPr>
              <a:t>stabilită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potrivit</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alin</a:t>
            </a:r>
            <a:r>
              <a:rPr lang="en-US" sz="1200" dirty="0">
                <a:solidFill>
                  <a:schemeClr val="tx1"/>
                </a:solidFill>
                <a:latin typeface="Arial" panose="020B0604020202020204" pitchFamily="34" charset="0"/>
                <a:cs typeface="Arial" panose="020B0604020202020204" pitchFamily="34" charset="0"/>
              </a:rPr>
              <a:t>.(1) </a:t>
            </a:r>
            <a:r>
              <a:rPr lang="en-US" sz="1200" dirty="0" err="1">
                <a:solidFill>
                  <a:schemeClr val="tx1"/>
                </a:solidFill>
                <a:latin typeface="Arial" panose="020B0604020202020204" pitchFamily="34" charset="0"/>
                <a:cs typeface="Arial" panose="020B0604020202020204" pitchFamily="34" charset="0"/>
              </a:rPr>
              <a:t>rămâne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nemodificată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cazul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diminuării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cifrei</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afaceri</a:t>
            </a:r>
            <a:r>
              <a:rPr lang="en-US" sz="1200" dirty="0">
                <a:solidFill>
                  <a:schemeClr val="tx1"/>
                </a:solidFill>
                <a:latin typeface="Arial" panose="020B0604020202020204" pitchFamily="34" charset="0"/>
                <a:cs typeface="Arial" panose="020B0604020202020204" pitchFamily="34" charset="0"/>
              </a:rPr>
              <a:t> nete </a:t>
            </a:r>
            <a:r>
              <a:rPr lang="en-US" sz="1200" dirty="0" err="1">
                <a:solidFill>
                  <a:schemeClr val="tx1"/>
                </a:solidFill>
                <a:latin typeface="Arial" panose="020B0604020202020204" pitchFamily="34" charset="0"/>
                <a:cs typeface="Arial" panose="020B0604020202020204" pitchFamily="34" charset="0"/>
              </a:rPr>
              <a:t>raportate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prin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situațiile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financiare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anuale</a:t>
            </a:r>
            <a:r>
              <a:rPr lang="en-US" sz="1200" dirty="0">
                <a:solidFill>
                  <a:schemeClr val="tx1"/>
                </a:solidFill>
                <a:latin typeface="Arial" panose="020B0604020202020204" pitchFamily="34" charset="0"/>
                <a:cs typeface="Arial" panose="020B0604020202020204" pitchFamily="34" charset="0"/>
              </a:rPr>
              <a:t> ale </a:t>
            </a:r>
            <a:r>
              <a:rPr lang="en-US" sz="1200" dirty="0" err="1">
                <a:solidFill>
                  <a:schemeClr val="tx1"/>
                </a:solidFill>
                <a:latin typeface="Arial" panose="020B0604020202020204" pitchFamily="34" charset="0"/>
                <a:cs typeface="Arial" panose="020B0604020202020204" pitchFamily="34" charset="0"/>
              </a:rPr>
              <a:t>exercițiului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financiar</a:t>
            </a:r>
            <a:r>
              <a:rPr lang="en-US" sz="1200" dirty="0">
                <a:solidFill>
                  <a:schemeClr val="tx1"/>
                </a:solidFill>
                <a:latin typeface="Arial" panose="020B0604020202020204" pitchFamily="34" charset="0"/>
                <a:cs typeface="Arial" panose="020B0604020202020204" pitchFamily="34" charset="0"/>
              </a:rPr>
              <a:t> precedent.</a:t>
            </a:r>
            <a:endParaRPr lang="ro-RO" sz="1200" dirty="0">
              <a:solidFill>
                <a:schemeClr val="tx1"/>
              </a:solidFill>
              <a:latin typeface="Arial" panose="020B0604020202020204" pitchFamily="34" charset="0"/>
              <a:cs typeface="Arial" panose="020B0604020202020204" pitchFamily="34" charset="0"/>
            </a:endParaRPr>
          </a:p>
          <a:p>
            <a:pPr marL="0" indent="0">
              <a:buNone/>
            </a:pPr>
            <a:r>
              <a:rPr lang="en-US" sz="1200" dirty="0">
                <a:solidFill>
                  <a:schemeClr val="tx1"/>
                </a:solidFill>
                <a:latin typeface="Arial" panose="020B0604020202020204" pitchFamily="34" charset="0"/>
                <a:cs typeface="Arial" panose="020B0604020202020204" pitchFamily="34" charset="0"/>
              </a:rPr>
              <a:t>(5) Cu </a:t>
            </a:r>
            <a:r>
              <a:rPr lang="en-US" sz="1200" dirty="0" err="1">
                <a:solidFill>
                  <a:schemeClr val="tx1"/>
                </a:solidFill>
                <a:latin typeface="Arial" panose="020B0604020202020204" pitchFamily="34" charset="0"/>
                <a:cs typeface="Arial" panose="020B0604020202020204" pitchFamily="34" charset="0"/>
              </a:rPr>
              <a:t>excepția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cazului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care </a:t>
            </a:r>
            <a:r>
              <a:rPr lang="en-US" sz="1200" dirty="0" err="1">
                <a:solidFill>
                  <a:schemeClr val="tx1"/>
                </a:solidFill>
                <a:latin typeface="Arial" panose="020B0604020202020204" pitchFamily="34" charset="0"/>
                <a:cs typeface="Arial" panose="020B0604020202020204" pitchFamily="34" charset="0"/>
              </a:rPr>
              <a:t>societatea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este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transformată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într</a:t>
            </a:r>
            <a:r>
              <a:rPr lang="en-US" sz="1200" dirty="0">
                <a:solidFill>
                  <a:schemeClr val="tx1"/>
                </a:solidFill>
                <a:latin typeface="Arial" panose="020B0604020202020204" pitchFamily="34" charset="0"/>
                <a:cs typeface="Arial" panose="020B0604020202020204" pitchFamily="34" charset="0"/>
              </a:rPr>
              <a:t>-o </a:t>
            </a:r>
            <a:r>
              <a:rPr lang="en-US" sz="1200" dirty="0" err="1">
                <a:solidFill>
                  <a:schemeClr val="tx1"/>
                </a:solidFill>
                <a:latin typeface="Arial" panose="020B0604020202020204" pitchFamily="34" charset="0"/>
                <a:cs typeface="Arial" panose="020B0604020202020204" pitchFamily="34" charset="0"/>
              </a:rPr>
              <a:t>societate</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altă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formă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capitalul</a:t>
            </a:r>
            <a:r>
              <a:rPr lang="en-US" sz="1200" dirty="0">
                <a:solidFill>
                  <a:schemeClr val="tx1"/>
                </a:solidFill>
                <a:latin typeface="Arial" panose="020B0604020202020204" pitchFamily="34" charset="0"/>
                <a:cs typeface="Arial" panose="020B0604020202020204" pitchFamily="34" charset="0"/>
              </a:rPr>
              <a:t> social al SRL </a:t>
            </a:r>
            <a:r>
              <a:rPr lang="en-US" sz="1200" dirty="0" err="1">
                <a:solidFill>
                  <a:schemeClr val="tx1"/>
                </a:solidFill>
                <a:latin typeface="Arial" panose="020B0604020202020204" pitchFamily="34" charset="0"/>
                <a:cs typeface="Arial" panose="020B0604020202020204" pitchFamily="34" charset="0"/>
              </a:rPr>
              <a:t>prevăzute</a:t>
            </a:r>
            <a:r>
              <a:rPr lang="en-US" sz="1200" dirty="0">
                <a:solidFill>
                  <a:schemeClr val="tx1"/>
                </a:solidFill>
                <a:latin typeface="Arial" panose="020B0604020202020204" pitchFamily="34" charset="0"/>
                <a:cs typeface="Arial" panose="020B0604020202020204" pitchFamily="34" charset="0"/>
              </a:rPr>
              <a:t> la </a:t>
            </a:r>
            <a:r>
              <a:rPr lang="en-US" sz="1200" dirty="0" err="1">
                <a:solidFill>
                  <a:schemeClr val="tx1"/>
                </a:solidFill>
                <a:latin typeface="Arial" panose="020B0604020202020204" pitchFamily="34" charset="0"/>
                <a:cs typeface="Arial" panose="020B0604020202020204" pitchFamily="34" charset="0"/>
              </a:rPr>
              <a:t>alin</a:t>
            </a:r>
            <a:r>
              <a:rPr lang="en-US" sz="1200" dirty="0">
                <a:solidFill>
                  <a:schemeClr val="tx1"/>
                </a:solidFill>
                <a:latin typeface="Arial" panose="020B0604020202020204" pitchFamily="34" charset="0"/>
                <a:cs typeface="Arial" panose="020B0604020202020204" pitchFamily="34" charset="0"/>
              </a:rPr>
              <a:t>.(1) nu </a:t>
            </a:r>
            <a:r>
              <a:rPr lang="en-US" sz="1200" dirty="0" err="1">
                <a:solidFill>
                  <a:schemeClr val="tx1"/>
                </a:solidFill>
                <a:latin typeface="Arial" panose="020B0604020202020204" pitchFamily="34" charset="0"/>
                <a:cs typeface="Arial" panose="020B0604020202020204" pitchFamily="34" charset="0"/>
              </a:rPr>
              <a:t>poate</a:t>
            </a:r>
            <a:r>
              <a:rPr lang="en-US" sz="1200" dirty="0">
                <a:solidFill>
                  <a:schemeClr val="tx1"/>
                </a:solidFill>
                <a:latin typeface="Arial" panose="020B0604020202020204" pitchFamily="34" charset="0"/>
                <a:cs typeface="Arial" panose="020B0604020202020204" pitchFamily="34" charset="0"/>
              </a:rPr>
              <a:t> fi </a:t>
            </a:r>
            <a:r>
              <a:rPr lang="en-US" sz="1200" dirty="0" err="1">
                <a:solidFill>
                  <a:schemeClr val="tx1"/>
                </a:solidFill>
                <a:latin typeface="Arial" panose="020B0604020202020204" pitchFamily="34" charset="0"/>
                <a:cs typeface="Arial" panose="020B0604020202020204" pitchFamily="34" charset="0"/>
              </a:rPr>
              <a:t>redus</a:t>
            </a:r>
            <a:r>
              <a:rPr lang="en-US" sz="1200" dirty="0">
                <a:solidFill>
                  <a:schemeClr val="tx1"/>
                </a:solidFill>
                <a:latin typeface="Arial" panose="020B0604020202020204" pitchFamily="34" charset="0"/>
                <a:cs typeface="Arial" panose="020B0604020202020204" pitchFamily="34" charset="0"/>
              </a:rPr>
              <a:t> sub </a:t>
            </a:r>
            <a:r>
              <a:rPr lang="en-US" sz="1200" dirty="0" err="1">
                <a:solidFill>
                  <a:schemeClr val="tx1"/>
                </a:solidFill>
                <a:latin typeface="Arial" panose="020B0604020202020204" pitchFamily="34" charset="0"/>
                <a:cs typeface="Arial" panose="020B0604020202020204" pitchFamily="34" charset="0"/>
              </a:rPr>
              <a:t>minimul</a:t>
            </a:r>
            <a:r>
              <a:rPr lang="en-US" sz="1200" dirty="0">
                <a:solidFill>
                  <a:schemeClr val="tx1"/>
                </a:solidFill>
                <a:latin typeface="Arial" panose="020B0604020202020204" pitchFamily="34" charset="0"/>
                <a:cs typeface="Arial" panose="020B0604020202020204" pitchFamily="34" charset="0"/>
              </a:rPr>
              <a:t> legal </a:t>
            </a:r>
            <a:r>
              <a:rPr lang="en-US" sz="1200" dirty="0" err="1">
                <a:solidFill>
                  <a:schemeClr val="tx1"/>
                </a:solidFill>
                <a:latin typeface="Arial" panose="020B0604020202020204" pitchFamily="34" charset="0"/>
                <a:cs typeface="Arial" panose="020B0604020202020204" pitchFamily="34" charset="0"/>
              </a:rPr>
              <a:t>decât</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dacă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valoarea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sa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este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menținută</a:t>
            </a:r>
            <a:r>
              <a:rPr lang="en-US" sz="1200" dirty="0">
                <a:solidFill>
                  <a:schemeClr val="tx1"/>
                </a:solidFill>
                <a:latin typeface="Arial" panose="020B0604020202020204" pitchFamily="34" charset="0"/>
                <a:cs typeface="Arial" panose="020B0604020202020204" pitchFamily="34" charset="0"/>
              </a:rPr>
              <a:t> la un </a:t>
            </a:r>
            <a:r>
              <a:rPr lang="en-US" sz="1200" dirty="0" err="1">
                <a:solidFill>
                  <a:schemeClr val="tx1"/>
                </a:solidFill>
                <a:latin typeface="Arial" panose="020B0604020202020204" pitchFamily="34" charset="0"/>
                <a:cs typeface="Arial" panose="020B0604020202020204" pitchFamily="34" charset="0"/>
              </a:rPr>
              <a:t>nivel</a:t>
            </a:r>
            <a:r>
              <a:rPr lang="en-US" sz="1200" dirty="0">
                <a:solidFill>
                  <a:schemeClr val="tx1"/>
                </a:solidFill>
                <a:latin typeface="Arial" panose="020B0604020202020204" pitchFamily="34" charset="0"/>
                <a:cs typeface="Arial" panose="020B0604020202020204" pitchFamily="34" charset="0"/>
              </a:rPr>
              <a:t> cel </a:t>
            </a:r>
            <a:r>
              <a:rPr lang="en-US" sz="1200" dirty="0" err="1">
                <a:solidFill>
                  <a:schemeClr val="tx1"/>
                </a:solidFill>
                <a:latin typeface="Arial" panose="020B0604020202020204" pitchFamily="34" charset="0"/>
                <a:cs typeface="Arial" panose="020B0604020202020204" pitchFamily="34" charset="0"/>
              </a:rPr>
              <a:t>puțin</a:t>
            </a:r>
            <a:r>
              <a:rPr lang="en-US" sz="1200" dirty="0">
                <a:solidFill>
                  <a:schemeClr val="tx1"/>
                </a:solidFill>
                <a:latin typeface="Arial" panose="020B0604020202020204" pitchFamily="34" charset="0"/>
                <a:cs typeface="Arial" panose="020B0604020202020204" pitchFamily="34" charset="0"/>
              </a:rPr>
              <a:t> egal cu </a:t>
            </a:r>
            <a:r>
              <a:rPr lang="en-US" sz="1200" dirty="0" err="1">
                <a:solidFill>
                  <a:schemeClr val="tx1"/>
                </a:solidFill>
                <a:latin typeface="Arial" panose="020B0604020202020204" pitchFamily="34" charset="0"/>
                <a:cs typeface="Arial" panose="020B0604020202020204" pitchFamily="34" charset="0"/>
              </a:rPr>
              <a:t>minimul</a:t>
            </a:r>
            <a:r>
              <a:rPr lang="en-US" sz="1200" dirty="0">
                <a:solidFill>
                  <a:schemeClr val="tx1"/>
                </a:solidFill>
                <a:latin typeface="Arial" panose="020B0604020202020204" pitchFamily="34" charset="0"/>
                <a:cs typeface="Arial" panose="020B0604020202020204" pitchFamily="34" charset="0"/>
              </a:rPr>
              <a:t> legal </a:t>
            </a:r>
            <a:r>
              <a:rPr lang="en-US" sz="1200" dirty="0" err="1">
                <a:solidFill>
                  <a:schemeClr val="tx1"/>
                </a:solidFill>
                <a:latin typeface="Arial" panose="020B0604020202020204" pitchFamily="34" charset="0"/>
                <a:cs typeface="Arial" panose="020B0604020202020204" pitchFamily="34" charset="0"/>
              </a:rPr>
              <a:t>prevăzut</a:t>
            </a:r>
            <a:r>
              <a:rPr lang="en-US" sz="1200" dirty="0">
                <a:solidFill>
                  <a:schemeClr val="tx1"/>
                </a:solidFill>
                <a:latin typeface="Arial" panose="020B0604020202020204" pitchFamily="34" charset="0"/>
                <a:cs typeface="Arial" panose="020B0604020202020204" pitchFamily="34" charset="0"/>
              </a:rPr>
              <a:t> la </a:t>
            </a:r>
            <a:r>
              <a:rPr lang="en-US" sz="1200" dirty="0" err="1">
                <a:solidFill>
                  <a:schemeClr val="tx1"/>
                </a:solidFill>
                <a:latin typeface="Arial" panose="020B0604020202020204" pitchFamily="34" charset="0"/>
                <a:cs typeface="Arial" panose="020B0604020202020204" pitchFamily="34" charset="0"/>
              </a:rPr>
              <a:t>alin</a:t>
            </a:r>
            <a:r>
              <a:rPr lang="en-US" sz="1200" dirty="0">
                <a:solidFill>
                  <a:schemeClr val="tx1"/>
                </a:solidFill>
                <a:latin typeface="Arial" panose="020B0604020202020204" pitchFamily="34" charset="0"/>
                <a:cs typeface="Arial" panose="020B0604020202020204" pitchFamily="34" charset="0"/>
              </a:rPr>
              <a:t>.(1) </a:t>
            </a:r>
            <a:r>
              <a:rPr lang="en-US" sz="1200" dirty="0" err="1">
                <a:solidFill>
                  <a:schemeClr val="tx1"/>
                </a:solidFill>
                <a:latin typeface="Arial" panose="020B0604020202020204" pitchFamily="34" charset="0"/>
                <a:cs typeface="Arial" panose="020B0604020202020204" pitchFamily="34" charset="0"/>
              </a:rPr>
              <a:t>prin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adoptarea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unei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hotărâri</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majorare</a:t>
            </a:r>
            <a:r>
              <a:rPr lang="en-US" sz="1200" dirty="0">
                <a:solidFill>
                  <a:schemeClr val="tx1"/>
                </a:solidFill>
                <a:latin typeface="Arial" panose="020B0604020202020204" pitchFamily="34" charset="0"/>
                <a:cs typeface="Arial" panose="020B0604020202020204" pitchFamily="34" charset="0"/>
              </a:rPr>
              <a:t> de capital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același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timp</a:t>
            </a:r>
            <a:r>
              <a:rPr lang="en-US" sz="1200" dirty="0">
                <a:solidFill>
                  <a:schemeClr val="tx1"/>
                </a:solidFill>
                <a:latin typeface="Arial" panose="020B0604020202020204" pitchFamily="34" charset="0"/>
                <a:cs typeface="Arial" panose="020B0604020202020204" pitchFamily="34" charset="0"/>
              </a:rPr>
              <a:t> cu </a:t>
            </a:r>
            <a:r>
              <a:rPr lang="en-US" sz="1200" dirty="0" err="1">
                <a:solidFill>
                  <a:schemeClr val="tx1"/>
                </a:solidFill>
                <a:latin typeface="Arial" panose="020B0604020202020204" pitchFamily="34" charset="0"/>
                <a:cs typeface="Arial" panose="020B0604020202020204" pitchFamily="34" charset="0"/>
              </a:rPr>
              <a:t>hotărârea</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reducere</a:t>
            </a:r>
            <a:r>
              <a:rPr lang="en-US" sz="1200" dirty="0">
                <a:solidFill>
                  <a:schemeClr val="tx1"/>
                </a:solidFill>
                <a:latin typeface="Arial" panose="020B0604020202020204" pitchFamily="34" charset="0"/>
                <a:cs typeface="Arial" panose="020B0604020202020204" pitchFamily="34" charset="0"/>
              </a:rPr>
              <a:t> a </a:t>
            </a:r>
            <a:r>
              <a:rPr lang="en-US" sz="1200" dirty="0" err="1">
                <a:solidFill>
                  <a:schemeClr val="tx1"/>
                </a:solidFill>
                <a:latin typeface="Arial" panose="020B0604020202020204" pitchFamily="34" charset="0"/>
                <a:cs typeface="Arial" panose="020B0604020202020204" pitchFamily="34" charset="0"/>
              </a:rPr>
              <a:t>capitalului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cazul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încălcării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acestor</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dispoziții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orice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persoană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interesată</a:t>
            </a:r>
            <a:r>
              <a:rPr lang="en-US" sz="1200" dirty="0">
                <a:solidFill>
                  <a:schemeClr val="tx1"/>
                </a:solidFill>
                <a:latin typeface="Arial" panose="020B0604020202020204" pitchFamily="34" charset="0"/>
                <a:cs typeface="Arial" panose="020B0604020202020204" pitchFamily="34" charset="0"/>
              </a:rPr>
              <a:t> se </a:t>
            </a:r>
            <a:r>
              <a:rPr lang="en-US" sz="1200" dirty="0" err="1">
                <a:solidFill>
                  <a:schemeClr val="tx1"/>
                </a:solidFill>
                <a:latin typeface="Arial" panose="020B0604020202020204" pitchFamily="34" charset="0"/>
                <a:cs typeface="Arial" panose="020B0604020202020204" pitchFamily="34" charset="0"/>
              </a:rPr>
              <a:t>poate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adresa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instanței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pentru</a:t>
            </a:r>
            <a:r>
              <a:rPr lang="en-US" sz="1200" dirty="0">
                <a:solidFill>
                  <a:schemeClr val="tx1"/>
                </a:solidFill>
                <a:latin typeface="Arial" panose="020B0604020202020204" pitchFamily="34" charset="0"/>
                <a:cs typeface="Arial" panose="020B0604020202020204" pitchFamily="34" charset="0"/>
              </a:rPr>
              <a:t> a cere </a:t>
            </a:r>
            <a:r>
              <a:rPr lang="en-US" sz="1200" dirty="0" err="1">
                <a:solidFill>
                  <a:schemeClr val="tx1"/>
                </a:solidFill>
                <a:latin typeface="Arial" panose="020B0604020202020204" pitchFamily="34" charset="0"/>
                <a:cs typeface="Arial" panose="020B0604020202020204" pitchFamily="34" charset="0"/>
              </a:rPr>
              <a:t>dizolvarea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societății</a:t>
            </a:r>
            <a:r>
              <a:rPr lang="en-US" sz="1200" dirty="0">
                <a:solidFill>
                  <a:schemeClr val="tx1"/>
                </a:solidFill>
                <a:latin typeface="Arial" panose="020B0604020202020204" pitchFamily="34" charset="0"/>
                <a:cs typeface="Arial" panose="020B0604020202020204" pitchFamily="34" charset="0"/>
              </a:rPr>
              <a:t>.</a:t>
            </a:r>
            <a:endParaRPr lang="ro-RO" sz="1200" dirty="0">
              <a:solidFill>
                <a:schemeClr val="tx1"/>
              </a:solidFill>
              <a:latin typeface="Arial" panose="020B0604020202020204" pitchFamily="34" charset="0"/>
              <a:cs typeface="Arial" panose="020B0604020202020204" pitchFamily="34" charset="0"/>
            </a:endParaRPr>
          </a:p>
          <a:p>
            <a:pPr marL="0" indent="0">
              <a:buNone/>
            </a:pPr>
            <a:r>
              <a:rPr lang="en-US" sz="1200" dirty="0">
                <a:solidFill>
                  <a:schemeClr val="tx1"/>
                </a:solidFill>
                <a:latin typeface="Arial" panose="020B0604020202020204" pitchFamily="34" charset="0"/>
                <a:cs typeface="Arial" panose="020B0604020202020204" pitchFamily="34" charset="0"/>
              </a:rPr>
              <a:t>(6) </a:t>
            </a:r>
            <a:r>
              <a:rPr lang="en-US" sz="1200" dirty="0" err="1">
                <a:solidFill>
                  <a:schemeClr val="tx1"/>
                </a:solidFill>
                <a:latin typeface="Arial" panose="020B0604020202020204" pitchFamily="34" charset="0"/>
                <a:cs typeface="Arial" panose="020B0604020202020204" pitchFamily="34" charset="0"/>
              </a:rPr>
              <a:t>Societățile</a:t>
            </a:r>
            <a:r>
              <a:rPr lang="en-US" sz="1200" dirty="0">
                <a:solidFill>
                  <a:schemeClr val="tx1"/>
                </a:solidFill>
                <a:latin typeface="Arial" panose="020B0604020202020204" pitchFamily="34" charset="0"/>
                <a:cs typeface="Arial" panose="020B0604020202020204" pitchFamily="34" charset="0"/>
              </a:rPr>
              <a:t> cu </a:t>
            </a:r>
            <a:r>
              <a:rPr lang="en-US" sz="1200" dirty="0" err="1">
                <a:solidFill>
                  <a:schemeClr val="tx1"/>
                </a:solidFill>
                <a:latin typeface="Arial" panose="020B0604020202020204" pitchFamily="34" charset="0"/>
                <a:cs typeface="Arial" panose="020B0604020202020204" pitchFamily="34" charset="0"/>
              </a:rPr>
              <a:t>răspundere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limitată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înregistrate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registrul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comerțului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își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vor</a:t>
            </a:r>
            <a:r>
              <a:rPr lang="en-US" sz="1200" dirty="0">
                <a:solidFill>
                  <a:schemeClr val="tx1"/>
                </a:solidFill>
                <a:latin typeface="Arial" panose="020B0604020202020204" pitchFamily="34" charset="0"/>
                <a:cs typeface="Arial" panose="020B0604020202020204" pitchFamily="34" charset="0"/>
              </a:rPr>
              <a:t> majora </a:t>
            </a:r>
            <a:r>
              <a:rPr lang="en-US" sz="1200" dirty="0" err="1">
                <a:solidFill>
                  <a:schemeClr val="tx1"/>
                </a:solidFill>
                <a:latin typeface="Arial" panose="020B0604020202020204" pitchFamily="34" charset="0"/>
                <a:cs typeface="Arial" panose="020B0604020202020204" pitchFamily="34" charset="0"/>
              </a:rPr>
              <a:t>capitalul</a:t>
            </a:r>
            <a:r>
              <a:rPr lang="en-US" sz="1200" dirty="0">
                <a:solidFill>
                  <a:schemeClr val="tx1"/>
                </a:solidFill>
                <a:latin typeface="Arial" panose="020B0604020202020204" pitchFamily="34" charset="0"/>
                <a:cs typeface="Arial" panose="020B0604020202020204" pitchFamily="34" charset="0"/>
              </a:rPr>
              <a:t> social </a:t>
            </a:r>
            <a:r>
              <a:rPr lang="en-US" sz="1200" dirty="0" err="1">
                <a:solidFill>
                  <a:schemeClr val="tx1"/>
                </a:solidFill>
                <a:latin typeface="Arial" panose="020B0604020202020204" pitchFamily="34" charset="0"/>
                <a:cs typeface="Arial" panose="020B0604020202020204" pitchFamily="34" charset="0"/>
              </a:rPr>
              <a:t>stabilit</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condițiile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alin</a:t>
            </a:r>
            <a:r>
              <a:rPr lang="en-US" sz="1200" dirty="0">
                <a:solidFill>
                  <a:schemeClr val="tx1"/>
                </a:solidFill>
                <a:latin typeface="Arial" panose="020B0604020202020204" pitchFamily="34" charset="0"/>
                <a:cs typeface="Arial" panose="020B0604020202020204" pitchFamily="34" charset="0"/>
              </a:rPr>
              <a:t>. (1) </a:t>
            </a:r>
            <a:r>
              <a:rPr lang="en-US" sz="1200" dirty="0" err="1">
                <a:solidFill>
                  <a:schemeClr val="tx1"/>
                </a:solidFill>
                <a:latin typeface="Arial" panose="020B0604020202020204" pitchFamily="34" charset="0"/>
                <a:cs typeface="Arial" panose="020B0604020202020204" pitchFamily="34" charset="0"/>
              </a:rPr>
              <a:t>prin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modificarea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actului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constitutiv</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dar</a:t>
            </a:r>
            <a:r>
              <a:rPr lang="en-US" sz="1200" dirty="0">
                <a:solidFill>
                  <a:schemeClr val="tx1"/>
                </a:solidFill>
                <a:latin typeface="Arial" panose="020B0604020202020204" pitchFamily="34" charset="0"/>
                <a:cs typeface="Arial" panose="020B0604020202020204" pitchFamily="34" charset="0"/>
              </a:rPr>
              <a:t> nu </a:t>
            </a:r>
            <a:r>
              <a:rPr lang="en-US" sz="1200" dirty="0" err="1">
                <a:solidFill>
                  <a:schemeClr val="tx1"/>
                </a:solidFill>
                <a:latin typeface="Arial" panose="020B0604020202020204" pitchFamily="34" charset="0"/>
                <a:cs typeface="Arial" panose="020B0604020202020204" pitchFamily="34" charset="0"/>
              </a:rPr>
              <a:t>mai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târziu</a:t>
            </a:r>
            <a:r>
              <a:rPr lang="en-US" sz="1200" dirty="0">
                <a:solidFill>
                  <a:schemeClr val="tx1"/>
                </a:solidFill>
                <a:latin typeface="Arial" panose="020B0604020202020204" pitchFamily="34" charset="0"/>
                <a:cs typeface="Arial" panose="020B0604020202020204" pitchFamily="34" charset="0"/>
              </a:rPr>
              <a:t> de 2 ani de la data </a:t>
            </a:r>
            <a:r>
              <a:rPr lang="en-US" sz="1200" dirty="0" err="1">
                <a:solidFill>
                  <a:schemeClr val="tx1"/>
                </a:solidFill>
                <a:latin typeface="Arial" panose="020B0604020202020204" pitchFamily="34" charset="0"/>
                <a:cs typeface="Arial" panose="020B0604020202020204" pitchFamily="34" charset="0"/>
              </a:rPr>
              <a:t>intrării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vigoare</a:t>
            </a:r>
            <a:r>
              <a:rPr lang="en-US" sz="1200" dirty="0">
                <a:solidFill>
                  <a:schemeClr val="tx1"/>
                </a:solidFill>
                <a:latin typeface="Arial" panose="020B0604020202020204" pitchFamily="34" charset="0"/>
                <a:cs typeface="Arial" panose="020B0604020202020204" pitchFamily="34" charset="0"/>
              </a:rPr>
              <a:t> a </a:t>
            </a:r>
            <a:r>
              <a:rPr lang="en-US" sz="1200" dirty="0" err="1">
                <a:solidFill>
                  <a:schemeClr val="tx1"/>
                </a:solidFill>
                <a:latin typeface="Arial" panose="020B0604020202020204" pitchFamily="34" charset="0"/>
                <a:cs typeface="Arial" panose="020B0604020202020204" pitchFamily="34" charset="0"/>
              </a:rPr>
              <a:t>prezentei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legi</a:t>
            </a:r>
            <a:r>
              <a:rPr lang="en-US" sz="1200" dirty="0">
                <a:solidFill>
                  <a:schemeClr val="tx1"/>
                </a:solidFill>
                <a:latin typeface="Arial" panose="020B0604020202020204" pitchFamily="34" charset="0"/>
                <a:cs typeface="Arial" panose="020B0604020202020204" pitchFamily="34" charset="0"/>
              </a:rPr>
              <a:t>.</a:t>
            </a:r>
            <a:endParaRPr lang="ro-RO" sz="1200" dirty="0">
              <a:solidFill>
                <a:schemeClr val="tx1"/>
              </a:solidFill>
              <a:latin typeface="Arial" panose="020B0604020202020204" pitchFamily="34" charset="0"/>
              <a:cs typeface="Arial" panose="020B0604020202020204" pitchFamily="34" charset="0"/>
            </a:endParaRPr>
          </a:p>
          <a:p>
            <a:pPr marL="0" indent="0">
              <a:buNone/>
            </a:pPr>
            <a:r>
              <a:rPr lang="en-US" sz="1200" dirty="0">
                <a:solidFill>
                  <a:schemeClr val="tx1"/>
                </a:solidFill>
                <a:latin typeface="Arial" panose="020B0604020202020204" pitchFamily="34" charset="0"/>
                <a:cs typeface="Arial" panose="020B0604020202020204" pitchFamily="34" charset="0"/>
              </a:rPr>
              <a:t>(7)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cazul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societăților</a:t>
            </a:r>
            <a:r>
              <a:rPr lang="en-US" sz="1200" dirty="0">
                <a:solidFill>
                  <a:schemeClr val="tx1"/>
                </a:solidFill>
                <a:latin typeface="Arial" panose="020B0604020202020204" pitchFamily="34" charset="0"/>
                <a:cs typeface="Arial" panose="020B0604020202020204" pitchFamily="34" charset="0"/>
              </a:rPr>
              <a:t> cu </a:t>
            </a:r>
            <a:r>
              <a:rPr lang="en-US" sz="1200" dirty="0" err="1">
                <a:solidFill>
                  <a:schemeClr val="tx1"/>
                </a:solidFill>
                <a:latin typeface="Arial" panose="020B0604020202020204" pitchFamily="34" charset="0"/>
                <a:cs typeface="Arial" panose="020B0604020202020204" pitchFamily="34" charset="0"/>
              </a:rPr>
              <a:t>răspundere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limitată</a:t>
            </a:r>
            <a:r>
              <a:rPr lang="en-US" sz="1200" dirty="0">
                <a:solidFill>
                  <a:schemeClr val="tx1"/>
                </a:solidFill>
                <a:latin typeface="Arial" panose="020B0604020202020204" pitchFamily="34" charset="0"/>
                <a:cs typeface="Arial" panose="020B0604020202020204" pitchFamily="34" charset="0"/>
              </a:rPr>
              <a:t> care </a:t>
            </a:r>
            <a:r>
              <a:rPr lang="en-US" sz="1200" dirty="0" err="1">
                <a:solidFill>
                  <a:schemeClr val="tx1"/>
                </a:solidFill>
                <a:latin typeface="Arial" panose="020B0604020202020204" pitchFamily="34" charset="0"/>
                <a:cs typeface="Arial" panose="020B0604020202020204" pitchFamily="34" charset="0"/>
              </a:rPr>
              <a:t>își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majorează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capitalul</a:t>
            </a:r>
            <a:r>
              <a:rPr lang="en-US" sz="1200" dirty="0">
                <a:solidFill>
                  <a:schemeClr val="tx1"/>
                </a:solidFill>
                <a:latin typeface="Arial" panose="020B0604020202020204" pitchFamily="34" charset="0"/>
                <a:cs typeface="Arial" panose="020B0604020202020204" pitchFamily="34" charset="0"/>
              </a:rPr>
              <a:t> social </a:t>
            </a:r>
            <a:r>
              <a:rPr lang="en-US" sz="1200" dirty="0" err="1">
                <a:solidFill>
                  <a:schemeClr val="tx1"/>
                </a:solidFill>
                <a:latin typeface="Arial" panose="020B0604020202020204" pitchFamily="34" charset="0"/>
                <a:cs typeface="Arial" panose="020B0604020202020204" pitchFamily="34" charset="0"/>
              </a:rPr>
              <a:t>până</a:t>
            </a:r>
            <a:r>
              <a:rPr lang="en-US" sz="1200" dirty="0">
                <a:solidFill>
                  <a:schemeClr val="tx1"/>
                </a:solidFill>
                <a:latin typeface="Arial" panose="020B0604020202020204" pitchFamily="34" charset="0"/>
                <a:cs typeface="Arial" panose="020B0604020202020204" pitchFamily="34" charset="0"/>
              </a:rPr>
              <a:t> la data de 31 </a:t>
            </a:r>
            <a:r>
              <a:rPr lang="en-US" sz="1200" dirty="0" err="1">
                <a:solidFill>
                  <a:schemeClr val="tx1"/>
                </a:solidFill>
                <a:latin typeface="Arial" panose="020B0604020202020204" pitchFamily="34" charset="0"/>
                <a:cs typeface="Arial" panose="020B0604020202020204" pitchFamily="34" charset="0"/>
              </a:rPr>
              <a:t>decembrie</a:t>
            </a:r>
            <a:r>
              <a:rPr lang="en-US" sz="1200" dirty="0">
                <a:solidFill>
                  <a:schemeClr val="tx1"/>
                </a:solidFill>
                <a:latin typeface="Arial" panose="020B0604020202020204" pitchFamily="34" charset="0"/>
                <a:cs typeface="Arial" panose="020B0604020202020204" pitchFamily="34" charset="0"/>
              </a:rPr>
              <a:t> 2026, conform </a:t>
            </a:r>
            <a:r>
              <a:rPr lang="en-US" sz="1200" dirty="0" err="1">
                <a:solidFill>
                  <a:schemeClr val="tx1"/>
                </a:solidFill>
                <a:latin typeface="Arial" panose="020B0604020202020204" pitchFamily="34" charset="0"/>
                <a:cs typeface="Arial" panose="020B0604020202020204" pitchFamily="34" charset="0"/>
              </a:rPr>
              <a:t>prevederilor</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alin</a:t>
            </a:r>
            <a:r>
              <a:rPr lang="en-US" sz="1200" dirty="0">
                <a:solidFill>
                  <a:schemeClr val="tx1"/>
                </a:solidFill>
                <a:latin typeface="Arial" panose="020B0604020202020204" pitchFamily="34" charset="0"/>
                <a:cs typeface="Arial" panose="020B0604020202020204" pitchFamily="34" charset="0"/>
              </a:rPr>
              <a:t>. (1), </a:t>
            </a:r>
            <a:r>
              <a:rPr lang="en-US" sz="1200" dirty="0" err="1">
                <a:solidFill>
                  <a:schemeClr val="tx1"/>
                </a:solidFill>
                <a:latin typeface="Arial" panose="020B0604020202020204" pitchFamily="34" charset="0"/>
                <a:cs typeface="Arial" panose="020B0604020202020204" pitchFamily="34" charset="0"/>
              </a:rPr>
              <a:t>tariful</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publicare</a:t>
            </a:r>
            <a:r>
              <a:rPr lang="en-US" sz="1200" dirty="0">
                <a:solidFill>
                  <a:schemeClr val="tx1"/>
                </a:solidFill>
                <a:latin typeface="Arial" panose="020B0604020202020204" pitchFamily="34" charset="0"/>
                <a:cs typeface="Arial" panose="020B0604020202020204" pitchFamily="34" charset="0"/>
              </a:rPr>
              <a:t> a </a:t>
            </a:r>
            <a:r>
              <a:rPr lang="en-US" sz="1200" dirty="0" err="1">
                <a:solidFill>
                  <a:schemeClr val="tx1"/>
                </a:solidFill>
                <a:latin typeface="Arial" panose="020B0604020202020204" pitchFamily="34" charset="0"/>
                <a:cs typeface="Arial" panose="020B0604020202020204" pitchFamily="34" charset="0"/>
              </a:rPr>
              <a:t>actului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Monitorul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Oficial</a:t>
            </a:r>
            <a:r>
              <a:rPr lang="en-US" sz="1200" dirty="0">
                <a:solidFill>
                  <a:schemeClr val="tx1"/>
                </a:solidFill>
                <a:latin typeface="Arial" panose="020B0604020202020204" pitchFamily="34" charset="0"/>
                <a:cs typeface="Arial" panose="020B0604020202020204" pitchFamily="34" charset="0"/>
              </a:rPr>
              <a:t> al </a:t>
            </a:r>
            <a:r>
              <a:rPr lang="en-US" sz="1200" dirty="0" err="1">
                <a:solidFill>
                  <a:schemeClr val="tx1"/>
                </a:solidFill>
                <a:latin typeface="Arial" panose="020B0604020202020204" pitchFamily="34" charset="0"/>
                <a:cs typeface="Arial" panose="020B0604020202020204" pitchFamily="34" charset="0"/>
              </a:rPr>
              <a:t>României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Partea</a:t>
            </a:r>
            <a:r>
              <a:rPr lang="en-US" sz="1200" dirty="0">
                <a:solidFill>
                  <a:schemeClr val="tx1"/>
                </a:solidFill>
                <a:latin typeface="Arial" panose="020B0604020202020204" pitchFamily="34" charset="0"/>
                <a:cs typeface="Arial" panose="020B0604020202020204" pitchFamily="34" charset="0"/>
              </a:rPr>
              <a:t> a IV-a, </a:t>
            </a:r>
            <a:r>
              <a:rPr lang="en-US" sz="1200" dirty="0" err="1">
                <a:solidFill>
                  <a:schemeClr val="tx1"/>
                </a:solidFill>
                <a:latin typeface="Arial" panose="020B0604020202020204" pitchFamily="34" charset="0"/>
                <a:cs typeface="Arial" panose="020B0604020202020204" pitchFamily="34" charset="0"/>
              </a:rPr>
              <a:t>prin</a:t>
            </a:r>
            <a:r>
              <a:rPr lang="en-US" sz="1200" dirty="0">
                <a:solidFill>
                  <a:schemeClr val="tx1"/>
                </a:solidFill>
                <a:latin typeface="Arial" panose="020B0604020202020204" pitchFamily="34" charset="0"/>
                <a:cs typeface="Arial" panose="020B0604020202020204" pitchFamily="34" charset="0"/>
              </a:rPr>
              <a:t> care se </a:t>
            </a:r>
            <a:r>
              <a:rPr lang="en-US" sz="1200" dirty="0" err="1">
                <a:solidFill>
                  <a:schemeClr val="tx1"/>
                </a:solidFill>
                <a:latin typeface="Arial" panose="020B0604020202020204" pitchFamily="34" charset="0"/>
                <a:cs typeface="Arial" panose="020B0604020202020204" pitchFamily="34" charset="0"/>
              </a:rPr>
              <a:t>prevede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această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majorare</a:t>
            </a:r>
            <a:r>
              <a:rPr lang="en-US" sz="1200" dirty="0">
                <a:solidFill>
                  <a:schemeClr val="tx1"/>
                </a:solidFill>
                <a:latin typeface="Arial" panose="020B0604020202020204" pitchFamily="34" charset="0"/>
                <a:cs typeface="Arial" panose="020B0604020202020204" pitchFamily="34" charset="0"/>
              </a:rPr>
              <a:t> se reduce cu 50% </a:t>
            </a:r>
            <a:r>
              <a:rPr lang="en-US" sz="1200" dirty="0" err="1">
                <a:solidFill>
                  <a:schemeClr val="tx1"/>
                </a:solidFill>
                <a:latin typeface="Arial" panose="020B0604020202020204" pitchFamily="34" charset="0"/>
                <a:cs typeface="Arial" panose="020B0604020202020204" pitchFamily="34" charset="0"/>
              </a:rPr>
              <a:t>față</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valoarea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vigoare</a:t>
            </a:r>
            <a:r>
              <a:rPr lang="en-US" sz="1200" dirty="0">
                <a:solidFill>
                  <a:schemeClr val="tx1"/>
                </a:solidFill>
                <a:latin typeface="Arial" panose="020B0604020202020204" pitchFamily="34" charset="0"/>
                <a:cs typeface="Arial" panose="020B0604020202020204" pitchFamily="34" charset="0"/>
              </a:rPr>
              <a:t> la </a:t>
            </a:r>
            <a:r>
              <a:rPr lang="en-US" sz="1200" dirty="0" err="1">
                <a:solidFill>
                  <a:schemeClr val="tx1"/>
                </a:solidFill>
                <a:latin typeface="Arial" panose="020B0604020202020204" pitchFamily="34" charset="0"/>
                <a:cs typeface="Arial" panose="020B0604020202020204" pitchFamily="34" charset="0"/>
              </a:rPr>
              <a:t>momentul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publicării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Reducerea</a:t>
            </a:r>
            <a:r>
              <a:rPr lang="en-US" sz="1200" dirty="0">
                <a:solidFill>
                  <a:schemeClr val="tx1"/>
                </a:solidFill>
                <a:latin typeface="Arial" panose="020B0604020202020204" pitchFamily="34" charset="0"/>
                <a:cs typeface="Arial" panose="020B0604020202020204" pitchFamily="34" charset="0"/>
              </a:rPr>
              <a:t> se </a:t>
            </a:r>
            <a:r>
              <a:rPr lang="en-US" sz="1200" dirty="0" err="1">
                <a:solidFill>
                  <a:schemeClr val="tx1"/>
                </a:solidFill>
                <a:latin typeface="Arial" panose="020B0604020202020204" pitchFamily="34" charset="0"/>
                <a:cs typeface="Arial" panose="020B0604020202020204" pitchFamily="34" charset="0"/>
              </a:rPr>
              <a:t>aplică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numai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cazul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care </a:t>
            </a:r>
            <a:r>
              <a:rPr lang="en-US" sz="1200" dirty="0" err="1">
                <a:solidFill>
                  <a:schemeClr val="tx1"/>
                </a:solidFill>
                <a:latin typeface="Arial" panose="020B0604020202020204" pitchFamily="34" charset="0"/>
                <a:cs typeface="Arial" panose="020B0604020202020204" pitchFamily="34" charset="0"/>
              </a:rPr>
              <a:t>modificarea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vizează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exclusiv</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majorarea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capitalului</a:t>
            </a:r>
            <a:r>
              <a:rPr lang="en-US" sz="1200" dirty="0">
                <a:solidFill>
                  <a:schemeClr val="tx1"/>
                </a:solidFill>
                <a:latin typeface="Arial" panose="020B0604020202020204" pitchFamily="34" charset="0"/>
                <a:cs typeface="Arial" panose="020B0604020202020204" pitchFamily="34" charset="0"/>
              </a:rPr>
              <a:t> social </a:t>
            </a:r>
            <a:r>
              <a:rPr lang="en-US" sz="1200" dirty="0" err="1">
                <a:solidFill>
                  <a:schemeClr val="tx1"/>
                </a:solidFill>
                <a:latin typeface="Arial" panose="020B0604020202020204" pitchFamily="34" charset="0"/>
                <a:cs typeface="Arial" panose="020B0604020202020204" pitchFamily="34" charset="0"/>
              </a:rPr>
              <a:t>pentru</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implementarea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prevederilor</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alin</a:t>
            </a:r>
            <a:r>
              <a:rPr lang="en-US" sz="1200" dirty="0">
                <a:solidFill>
                  <a:schemeClr val="tx1"/>
                </a:solidFill>
                <a:latin typeface="Arial" panose="020B0604020202020204" pitchFamily="34" charset="0"/>
                <a:cs typeface="Arial" panose="020B0604020202020204" pitchFamily="34" charset="0"/>
              </a:rPr>
              <a:t>. (1).</a:t>
            </a:r>
            <a:endParaRPr lang="ro-RO" sz="1200" dirty="0">
              <a:solidFill>
                <a:schemeClr val="tx1"/>
              </a:solidFill>
              <a:latin typeface="Arial" panose="020B0604020202020204" pitchFamily="34" charset="0"/>
              <a:cs typeface="Arial" panose="020B0604020202020204" pitchFamily="34" charset="0"/>
            </a:endParaRPr>
          </a:p>
          <a:p>
            <a:pPr marL="0" indent="0">
              <a:buNone/>
            </a:pPr>
            <a:r>
              <a:rPr lang="en-US" sz="1200" dirty="0">
                <a:solidFill>
                  <a:schemeClr val="tx1"/>
                </a:solidFill>
                <a:latin typeface="Arial" panose="020B0604020202020204" pitchFamily="34" charset="0"/>
                <a:cs typeface="Arial" panose="020B0604020202020204" pitchFamily="34" charset="0"/>
              </a:rPr>
              <a:t>(8)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cazul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care </a:t>
            </a:r>
            <a:r>
              <a:rPr lang="en-US" sz="1200" dirty="0" err="1">
                <a:solidFill>
                  <a:schemeClr val="tx1"/>
                </a:solidFill>
                <a:latin typeface="Arial" panose="020B0604020202020204" pitchFamily="34" charset="0"/>
                <a:cs typeface="Arial" panose="020B0604020202020204" pitchFamily="34" charset="0"/>
              </a:rPr>
              <a:t>societatea</a:t>
            </a:r>
            <a:r>
              <a:rPr lang="en-US" sz="1200" dirty="0">
                <a:solidFill>
                  <a:schemeClr val="tx1"/>
                </a:solidFill>
                <a:latin typeface="Arial" panose="020B0604020202020204" pitchFamily="34" charset="0"/>
                <a:cs typeface="Arial" panose="020B0604020202020204" pitchFamily="34" charset="0"/>
              </a:rPr>
              <a:t> cu </a:t>
            </a:r>
            <a:r>
              <a:rPr lang="en-US" sz="1200" dirty="0" err="1">
                <a:solidFill>
                  <a:schemeClr val="tx1"/>
                </a:solidFill>
                <a:latin typeface="Arial" panose="020B0604020202020204" pitchFamily="34" charset="0"/>
                <a:cs typeface="Arial" panose="020B0604020202020204" pitchFamily="34" charset="0"/>
              </a:rPr>
              <a:t>răspundere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limitată</a:t>
            </a:r>
            <a:r>
              <a:rPr lang="en-US" sz="1200" dirty="0">
                <a:solidFill>
                  <a:schemeClr val="tx1"/>
                </a:solidFill>
                <a:latin typeface="Arial" panose="020B0604020202020204" pitchFamily="34" charset="0"/>
                <a:cs typeface="Arial" panose="020B0604020202020204" pitchFamily="34" charset="0"/>
              </a:rPr>
              <a:t> nu </a:t>
            </a:r>
            <a:r>
              <a:rPr lang="en-US" sz="1200" dirty="0" err="1">
                <a:solidFill>
                  <a:schemeClr val="tx1"/>
                </a:solidFill>
                <a:latin typeface="Arial" panose="020B0604020202020204" pitchFamily="34" charset="0"/>
                <a:cs typeface="Arial" panose="020B0604020202020204" pitchFamily="34" charset="0"/>
              </a:rPr>
              <a:t>și</a:t>
            </a:r>
            <a:r>
              <a:rPr lang="en-US" sz="1200" dirty="0">
                <a:solidFill>
                  <a:schemeClr val="tx1"/>
                </a:solidFill>
                <a:latin typeface="Arial" panose="020B0604020202020204" pitchFamily="34" charset="0"/>
                <a:cs typeface="Arial" panose="020B0604020202020204" pitchFamily="34" charset="0"/>
              </a:rPr>
              <a:t>-a </a:t>
            </a:r>
            <a:r>
              <a:rPr lang="en-US" sz="1200" dirty="0" err="1">
                <a:solidFill>
                  <a:schemeClr val="tx1"/>
                </a:solidFill>
                <a:latin typeface="Arial" panose="020B0604020202020204" pitchFamily="34" charset="0"/>
                <a:cs typeface="Arial" panose="020B0604020202020204" pitchFamily="34" charset="0"/>
              </a:rPr>
              <a:t>completat</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capitalul</a:t>
            </a:r>
            <a:r>
              <a:rPr lang="en-US" sz="1200" dirty="0">
                <a:solidFill>
                  <a:schemeClr val="tx1"/>
                </a:solidFill>
                <a:latin typeface="Arial" panose="020B0604020202020204" pitchFamily="34" charset="0"/>
                <a:cs typeface="Arial" panose="020B0604020202020204" pitchFamily="34" charset="0"/>
              </a:rPr>
              <a:t> social </a:t>
            </a:r>
            <a:r>
              <a:rPr lang="en-US" sz="1200" dirty="0" err="1">
                <a:solidFill>
                  <a:schemeClr val="tx1"/>
                </a:solidFill>
                <a:latin typeface="Arial" panose="020B0604020202020204" pitchFamily="34" charset="0"/>
                <a:cs typeface="Arial" panose="020B0604020202020204" pitchFamily="34" charset="0"/>
              </a:rPr>
              <a:t>în</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termenul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prevăzut</a:t>
            </a:r>
            <a:r>
              <a:rPr lang="en-US" sz="1200" dirty="0">
                <a:solidFill>
                  <a:schemeClr val="tx1"/>
                </a:solidFill>
                <a:latin typeface="Arial" panose="020B0604020202020204" pitchFamily="34" charset="0"/>
                <a:cs typeface="Arial" panose="020B0604020202020204" pitchFamily="34" charset="0"/>
              </a:rPr>
              <a:t> la </a:t>
            </a:r>
            <a:r>
              <a:rPr lang="en-US" sz="1200" dirty="0" err="1">
                <a:solidFill>
                  <a:schemeClr val="tx1"/>
                </a:solidFill>
                <a:latin typeface="Arial" panose="020B0604020202020204" pitchFamily="34" charset="0"/>
                <a:cs typeface="Arial" panose="020B0604020202020204" pitchFamily="34" charset="0"/>
              </a:rPr>
              <a:t>alin</a:t>
            </a:r>
            <a:r>
              <a:rPr lang="en-US" sz="1200" dirty="0">
                <a:solidFill>
                  <a:schemeClr val="tx1"/>
                </a:solidFill>
                <a:latin typeface="Arial" panose="020B0604020202020204" pitchFamily="34" charset="0"/>
                <a:cs typeface="Arial" panose="020B0604020202020204" pitchFamily="34" charset="0"/>
              </a:rPr>
              <a:t>. (6) , la </a:t>
            </a:r>
            <a:r>
              <a:rPr lang="en-US" sz="1200" dirty="0" err="1">
                <a:solidFill>
                  <a:schemeClr val="tx1"/>
                </a:solidFill>
                <a:latin typeface="Arial" panose="020B0604020202020204" pitchFamily="34" charset="0"/>
                <a:cs typeface="Arial" panose="020B0604020202020204" pitchFamily="34" charset="0"/>
              </a:rPr>
              <a:t>cererea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oricărei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persoane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interesate</a:t>
            </a:r>
            <a:r>
              <a:rPr lang="en-US" sz="1200" dirty="0">
                <a:solidFill>
                  <a:schemeClr val="tx1"/>
                </a:solidFill>
                <a:latin typeface="Arial" panose="020B0604020202020204" pitchFamily="34" charset="0"/>
                <a:cs typeface="Arial" panose="020B0604020202020204" pitchFamily="34" charset="0"/>
              </a:rPr>
              <a:t>, precum </a:t>
            </a:r>
            <a:r>
              <a:rPr lang="en-US" sz="1200" dirty="0" err="1">
                <a:solidFill>
                  <a:schemeClr val="tx1"/>
                </a:solidFill>
                <a:latin typeface="Arial" panose="020B0604020202020204" pitchFamily="34" charset="0"/>
                <a:cs typeface="Arial" panose="020B0604020202020204" pitchFamily="34" charset="0"/>
              </a:rPr>
              <a:t>și</a:t>
            </a:r>
            <a:r>
              <a:rPr lang="en-US" sz="1200" dirty="0">
                <a:solidFill>
                  <a:schemeClr val="tx1"/>
                </a:solidFill>
                <a:latin typeface="Arial" panose="020B0604020202020204" pitchFamily="34" charset="0"/>
                <a:cs typeface="Arial" panose="020B0604020202020204" pitchFamily="34" charset="0"/>
              </a:rPr>
              <a:t> a </a:t>
            </a:r>
            <a:r>
              <a:rPr lang="en-US" sz="1200" dirty="0" err="1">
                <a:solidFill>
                  <a:schemeClr val="tx1"/>
                </a:solidFill>
                <a:latin typeface="Arial" panose="020B0604020202020204" pitchFamily="34" charset="0"/>
                <a:cs typeface="Arial" panose="020B0604020202020204" pitchFamily="34" charset="0"/>
              </a:rPr>
              <a:t>Oficiului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Național</a:t>
            </a:r>
            <a:r>
              <a:rPr lang="en-US" sz="1200" dirty="0">
                <a:solidFill>
                  <a:schemeClr val="tx1"/>
                </a:solidFill>
                <a:latin typeface="Arial" panose="020B0604020202020204" pitchFamily="34" charset="0"/>
                <a:cs typeface="Arial" panose="020B0604020202020204" pitchFamily="34" charset="0"/>
              </a:rPr>
              <a:t> al </a:t>
            </a:r>
            <a:r>
              <a:rPr lang="en-US" sz="1200" dirty="0" err="1">
                <a:solidFill>
                  <a:schemeClr val="tx1"/>
                </a:solidFill>
                <a:latin typeface="Arial" panose="020B0604020202020204" pitchFamily="34" charset="0"/>
                <a:cs typeface="Arial" panose="020B0604020202020204" pitchFamily="34" charset="0"/>
              </a:rPr>
              <a:t>Registrului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Comerțului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tribunalul</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va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pronunța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dizolvarea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societății</a:t>
            </a:r>
            <a:r>
              <a:rPr lang="en-US" sz="1200" dirty="0">
                <a:solidFill>
                  <a:schemeClr val="tx1"/>
                </a:solidFill>
                <a:latin typeface="Arial" panose="020B0604020202020204" pitchFamily="34" charset="0"/>
                <a:cs typeface="Arial" panose="020B0604020202020204" pitchFamily="34" charset="0"/>
              </a:rPr>
              <a:t>.</a:t>
            </a:r>
            <a:endParaRPr lang="ro-RO" sz="1200" dirty="0">
              <a:solidFill>
                <a:schemeClr val="tx1"/>
              </a:solidFill>
              <a:latin typeface="Arial" panose="020B0604020202020204" pitchFamily="34" charset="0"/>
              <a:cs typeface="Arial" panose="020B0604020202020204" pitchFamily="34" charset="0"/>
            </a:endParaRPr>
          </a:p>
          <a:p>
            <a:pPr marL="0" indent="0">
              <a:buNone/>
            </a:pPr>
            <a:r>
              <a:rPr lang="en-US" sz="1200" dirty="0">
                <a:solidFill>
                  <a:schemeClr val="tx1"/>
                </a:solidFill>
                <a:latin typeface="Arial" panose="020B0604020202020204" pitchFamily="34" charset="0"/>
                <a:cs typeface="Arial" panose="020B0604020202020204" pitchFamily="34" charset="0"/>
              </a:rPr>
              <a:t>(9) </a:t>
            </a:r>
            <a:r>
              <a:rPr lang="en-US" sz="1200" dirty="0" err="1">
                <a:solidFill>
                  <a:schemeClr val="tx1"/>
                </a:solidFill>
                <a:latin typeface="Arial" panose="020B0604020202020204" pitchFamily="34" charset="0"/>
                <a:cs typeface="Arial" panose="020B0604020202020204" pitchFamily="34" charset="0"/>
              </a:rPr>
              <a:t>Societatea</a:t>
            </a:r>
            <a:r>
              <a:rPr lang="en-US" sz="1200" dirty="0">
                <a:solidFill>
                  <a:schemeClr val="tx1"/>
                </a:solidFill>
                <a:latin typeface="Arial" panose="020B0604020202020204" pitchFamily="34" charset="0"/>
                <a:cs typeface="Arial" panose="020B0604020202020204" pitchFamily="34" charset="0"/>
              </a:rPr>
              <a:t> nu </a:t>
            </a:r>
            <a:r>
              <a:rPr lang="en-US" sz="1200" dirty="0" err="1">
                <a:solidFill>
                  <a:schemeClr val="tx1"/>
                </a:solidFill>
                <a:latin typeface="Arial" panose="020B0604020202020204" pitchFamily="34" charset="0"/>
                <a:cs typeface="Arial" panose="020B0604020202020204" pitchFamily="34" charset="0"/>
              </a:rPr>
              <a:t>va</a:t>
            </a:r>
            <a:r>
              <a:rPr lang="en-US" sz="1200" dirty="0">
                <a:solidFill>
                  <a:schemeClr val="tx1"/>
                </a:solidFill>
                <a:latin typeface="Arial" panose="020B0604020202020204" pitchFamily="34" charset="0"/>
                <a:cs typeface="Arial" panose="020B0604020202020204" pitchFamily="34" charset="0"/>
              </a:rPr>
              <a:t> fi </a:t>
            </a:r>
            <a:r>
              <a:rPr lang="en-US" sz="1200" dirty="0" err="1">
                <a:solidFill>
                  <a:schemeClr val="tx1"/>
                </a:solidFill>
                <a:latin typeface="Arial" panose="020B0604020202020204" pitchFamily="34" charset="0"/>
                <a:cs typeface="Arial" panose="020B0604020202020204" pitchFamily="34" charset="0"/>
              </a:rPr>
              <a:t>dizolvată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dacă</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până</a:t>
            </a:r>
            <a:r>
              <a:rPr lang="en-US" sz="1200" dirty="0">
                <a:solidFill>
                  <a:schemeClr val="tx1"/>
                </a:solidFill>
                <a:latin typeface="Arial" panose="020B0604020202020204" pitchFamily="34" charset="0"/>
                <a:cs typeface="Arial" panose="020B0604020202020204" pitchFamily="34" charset="0"/>
              </a:rPr>
              <a:t> la </a:t>
            </a:r>
            <a:r>
              <a:rPr lang="en-US" sz="1200" dirty="0" err="1">
                <a:solidFill>
                  <a:schemeClr val="tx1"/>
                </a:solidFill>
                <a:latin typeface="Arial" panose="020B0604020202020204" pitchFamily="34" charset="0"/>
                <a:cs typeface="Arial" panose="020B0604020202020204" pitchFamily="34" charset="0"/>
              </a:rPr>
              <a:t>rămânerea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definitivă</a:t>
            </a:r>
            <a:r>
              <a:rPr lang="en-US" sz="1200" dirty="0">
                <a:solidFill>
                  <a:schemeClr val="tx1"/>
                </a:solidFill>
                <a:latin typeface="Arial" panose="020B0604020202020204" pitchFamily="34" charset="0"/>
                <a:cs typeface="Arial" panose="020B0604020202020204" pitchFamily="34" charset="0"/>
              </a:rPr>
              <a:t> a </a:t>
            </a:r>
            <a:r>
              <a:rPr lang="en-US" sz="1200" dirty="0" err="1">
                <a:solidFill>
                  <a:schemeClr val="tx1"/>
                </a:solidFill>
                <a:latin typeface="Arial" panose="020B0604020202020204" pitchFamily="34" charset="0"/>
                <a:cs typeface="Arial" panose="020B0604020202020204" pitchFamily="34" charset="0"/>
              </a:rPr>
              <a:t>hotărârii</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judecătorești</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dizolvare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capitalul</a:t>
            </a:r>
            <a:r>
              <a:rPr lang="en-US" sz="1200" dirty="0">
                <a:solidFill>
                  <a:schemeClr val="tx1"/>
                </a:solidFill>
                <a:latin typeface="Arial" panose="020B0604020202020204" pitchFamily="34" charset="0"/>
                <a:cs typeface="Arial" panose="020B0604020202020204" pitchFamily="34" charset="0"/>
              </a:rPr>
              <a:t> social </a:t>
            </a:r>
            <a:r>
              <a:rPr lang="en-US" sz="1200" dirty="0" err="1">
                <a:solidFill>
                  <a:schemeClr val="tx1"/>
                </a:solidFill>
                <a:latin typeface="Arial" panose="020B0604020202020204" pitchFamily="34" charset="0"/>
                <a:cs typeface="Arial" panose="020B0604020202020204" pitchFamily="34" charset="0"/>
              </a:rPr>
              <a:t>este</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adus</a:t>
            </a:r>
            <a:r>
              <a:rPr lang="en-US" sz="1200" dirty="0">
                <a:solidFill>
                  <a:schemeClr val="tx1"/>
                </a:solidFill>
                <a:latin typeface="Arial" panose="020B0604020202020204" pitchFamily="34" charset="0"/>
                <a:cs typeface="Arial" panose="020B0604020202020204" pitchFamily="34" charset="0"/>
              </a:rPr>
              <a:t> la </a:t>
            </a:r>
            <a:r>
              <a:rPr lang="en-US" sz="1200" dirty="0" err="1">
                <a:solidFill>
                  <a:schemeClr val="tx1"/>
                </a:solidFill>
                <a:latin typeface="Arial" panose="020B0604020202020204" pitchFamily="34" charset="0"/>
                <a:cs typeface="Arial" panose="020B0604020202020204" pitchFamily="34" charset="0"/>
              </a:rPr>
              <a:t>valoarea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minimului</a:t>
            </a:r>
            <a:r>
              <a:rPr lang="en-US" sz="1200" dirty="0">
                <a:solidFill>
                  <a:schemeClr val="tx1"/>
                </a:solidFill>
                <a:latin typeface="Arial" panose="020B0604020202020204" pitchFamily="34" charset="0"/>
                <a:cs typeface="Arial" panose="020B0604020202020204" pitchFamily="34" charset="0"/>
              </a:rPr>
              <a:t> legal </a:t>
            </a:r>
            <a:r>
              <a:rPr lang="en-US" sz="1200" dirty="0" err="1">
                <a:solidFill>
                  <a:schemeClr val="tx1"/>
                </a:solidFill>
                <a:latin typeface="Arial" panose="020B0604020202020204" pitchFamily="34" charset="0"/>
                <a:cs typeface="Arial" panose="020B0604020202020204" pitchFamily="34" charset="0"/>
              </a:rPr>
              <a:t>prevăzut</a:t>
            </a:r>
            <a:r>
              <a:rPr lang="en-US" sz="1200" dirty="0">
                <a:solidFill>
                  <a:schemeClr val="tx1"/>
                </a:solidFill>
                <a:latin typeface="Arial" panose="020B0604020202020204" pitchFamily="34" charset="0"/>
                <a:cs typeface="Arial" panose="020B0604020202020204" pitchFamily="34" charset="0"/>
              </a:rPr>
              <a:t> de </a:t>
            </a:r>
            <a:r>
              <a:rPr lang="en-US" sz="1200" dirty="0" err="1">
                <a:solidFill>
                  <a:schemeClr val="tx1"/>
                </a:solidFill>
                <a:latin typeface="Arial" panose="020B0604020202020204" pitchFamily="34" charset="0"/>
                <a:cs typeface="Arial" panose="020B0604020202020204" pitchFamily="34" charset="0"/>
              </a:rPr>
              <a:t>prezenta</a:t>
            </a:r>
            <a:r>
              <a:rPr lang="en-US" sz="1200" dirty="0">
                <a:solidFill>
                  <a:schemeClr val="tx1"/>
                </a:solidFill>
                <a:latin typeface="Arial" panose="020B0604020202020204" pitchFamily="34" charset="0"/>
                <a:cs typeface="Arial" panose="020B0604020202020204" pitchFamily="34" charset="0"/>
              </a:rPr>
              <a:t> </a:t>
            </a:r>
            <a:r>
              <a:rPr lang="en-US" sz="1200" dirty="0" err="1">
                <a:solidFill>
                  <a:schemeClr val="tx1"/>
                </a:solidFill>
                <a:latin typeface="Arial" panose="020B0604020202020204" pitchFamily="34" charset="0"/>
                <a:cs typeface="Arial" panose="020B0604020202020204" pitchFamily="34" charset="0"/>
              </a:rPr>
              <a:t>lege</a:t>
            </a:r>
            <a:r>
              <a:rPr lang="en-US" sz="1200" dirty="0">
                <a:solidFill>
                  <a:schemeClr val="tx1"/>
                </a:solidFill>
                <a:latin typeface="Arial" panose="020B0604020202020204" pitchFamily="34" charset="0"/>
                <a:cs typeface="Arial" panose="020B0604020202020204" pitchFamily="34" charset="0"/>
              </a:rPr>
              <a:t>. </a:t>
            </a:r>
            <a:endParaRPr lang="ro-RO" sz="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280114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146</TotalTime>
  <Words>2532</Words>
  <Application>Microsoft Office PowerPoint</Application>
  <PresentationFormat>On-screen Show (4:3)</PresentationFormat>
  <Paragraphs>44</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Gill Sans MT</vt:lpstr>
      <vt:lpstr>Parcel</vt:lpstr>
      <vt:lpstr>Modificări fiscale și legislative aplicabilE din ianuarie 2026    </vt:lpstr>
      <vt:lpstr>Finalul anului 2025 a adus un pachet amplu de modificări fiscale si juridice, introduse prin:</vt:lpstr>
      <vt:lpstr>În legislaţiA societăţilor comerciale, apar modificările aduse prin Legea nr. 239/2025.</vt:lpstr>
      <vt:lpstr>1. Una dintre cele mai recente obligaţii introduse prin legea nr. 239/2025 stabileste că toate firmele nou-înființate sunt obligate să deschida un cont de plăți în România sau la trezoreria statului, pe intreaga durată a activității, cont necesar pentru desfasurarea tuturor operatiunilor financiare ale firmei.  Acestea vor avea la dispozitie maximum 60 de zile lucratoare pentru a deschide un astfel de cont  Neîndeplinirea acestei obligații va constitui contravenție și se sancționează cu amendă de la 3.000 lei la 10.000 lei. </vt:lpstr>
      <vt:lpstr>2. Firmele care nu dețin un cont de plăţi în România sau un cont deschis la trezoreria statului vor fi considerate inactive. In plus, nedepunerea situaţiilor financiare anuale în cel mult cinci luni de la termenul legal va duce, de asemenea, la declararea firmei ca inactivă, deoarece situațiile financiare reprezintă o sursă esențială de informații privind activitatea și starea economică a societăţii.</vt:lpstr>
      <vt:lpstr>3. Prin LEGEA nr. 239/2025 sunt aduse modificări LEGII nr. 70/2015 privind disciplina financiară în operatiunile de încasări și plăţi în numerar, în sensul extinderii utilizarii mijloacelor moderne de plată masură aplicabilă începând tot cu 1 ianuarie 2026.</vt:lpstr>
      <vt:lpstr>4. Modificare importantă adusă C. Proc. Fisc. De legea nr.239/2025:</vt:lpstr>
      <vt:lpstr>5. Cesiunea părţilor sociale în cadrul S.R.L. Nu se mai pot face cesiuni de părţi sociale dacă există datorii la bugetul de stat, până la data lichidării datoriilor. Cesiunea părţilor sociale este condiţionată de depunerea certificatului fiscal emis de ANAF din care rezultă că firma nu are datorii şi de notificarea concomitentă a ANAF cu privire la cesiune. </vt:lpstr>
      <vt:lpstr>6. Valoarea minimă a capitalului social al firmei</vt:lpstr>
      <vt:lpstr>7. Dividende, împrumuturi Societățile care distribuie dividende interimare nu pot acorda imprumuturi asociatilor pana la regularizarea acestora. in plus, daca activul net este sub jumatate din capitalul social, apar restrictii severe.</vt:lpstr>
      <vt:lpstr>8. Noi modificări referitoare la înregistrarea fiscală a punctelor de lucru ale firmelor Legea nr. 245/23.12.2025 pentru modificarea art. 32 alin.7 din legea nr.273/2006 privind finanțele publice locale a fost publcitaă în m.of.partea i nr.1204 din 29.12.2025 și conține practic două articole.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Ionela Anghelina</cp:lastModifiedBy>
  <cp:revision>3</cp:revision>
  <dcterms:created xsi:type="dcterms:W3CDTF">2013-01-27T09:14:16Z</dcterms:created>
  <dcterms:modified xsi:type="dcterms:W3CDTF">2026-01-27T09:11:02Z</dcterms:modified>
  <cp:category/>
</cp:coreProperties>
</file>